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269" r:id="rId4"/>
    <p:sldId id="270" r:id="rId5"/>
    <p:sldId id="272" r:id="rId6"/>
    <p:sldId id="271" r:id="rId7"/>
    <p:sldId id="286" r:id="rId8"/>
    <p:sldId id="288" r:id="rId9"/>
    <p:sldId id="290" r:id="rId10"/>
    <p:sldId id="291" r:id="rId11"/>
    <p:sldId id="275" r:id="rId12"/>
    <p:sldId id="292" r:id="rId13"/>
    <p:sldId id="293" r:id="rId14"/>
    <p:sldId id="294" r:id="rId15"/>
    <p:sldId id="295" r:id="rId16"/>
    <p:sldId id="296" r:id="rId17"/>
    <p:sldId id="297" r:id="rId18"/>
    <p:sldId id="298" r:id="rId19"/>
    <p:sldId id="301" r:id="rId20"/>
    <p:sldId id="299" r:id="rId21"/>
    <p:sldId id="300" r:id="rId22"/>
    <p:sldId id="273" r:id="rId23"/>
    <p:sldId id="278" r:id="rId24"/>
    <p:sldId id="279" r:id="rId25"/>
    <p:sldId id="280" r:id="rId26"/>
    <p:sldId id="281" r:id="rId27"/>
    <p:sldId id="282" r:id="rId28"/>
    <p:sldId id="283" r:id="rId29"/>
    <p:sldId id="284" r:id="rId30"/>
    <p:sldId id="285" r:id="rId31"/>
    <p:sldId id="274" r:id="rId32"/>
    <p:sldId id="287"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0061F-BFDE-7175-2EDA-F472504290F4}" v="789" dt="2020-12-24T05:43:13.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4"/>
    <p:restoredTop sz="96197"/>
  </p:normalViewPr>
  <p:slideViewPr>
    <p:cSldViewPr snapToGrid="0">
      <p:cViewPr varScale="1">
        <p:scale>
          <a:sx n="91" d="100"/>
          <a:sy n="91" d="100"/>
        </p:scale>
        <p:origin x="216"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donnetew/us-holiday-dates-2004-2021"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8873711" cy="2769989"/>
          </a:xfrm>
          <a:prstGeom prst="rect">
            <a:avLst/>
          </a:prstGeom>
          <a:solidFill>
            <a:srgbClr val="3B3B3B"/>
          </a:solidFill>
        </p:spPr>
        <p:txBody>
          <a:bodyPr wrap="none" rtlCol="0">
            <a:spAutoFit/>
          </a:bodyPr>
          <a:lstStyle/>
          <a:p>
            <a:r>
              <a:rPr lang="en-US" sz="6600" dirty="0">
                <a:solidFill>
                  <a:srgbClr val="FF6600"/>
                </a:solidFill>
              </a:rPr>
              <a:t>Exploratory Data Analysis</a:t>
            </a:r>
          </a:p>
          <a:p>
            <a:r>
              <a:rPr lang="en-GB" sz="4000" b="0" i="0" dirty="0">
                <a:effectLst/>
                <a:latin typeface="Lato Extended"/>
              </a:rPr>
              <a:t>G2M insight for Cab Investment firm</a:t>
            </a:r>
            <a:endParaRPr lang="en-US" sz="4000" dirty="0"/>
          </a:p>
          <a:p>
            <a:endParaRPr lang="en-US" sz="4000" dirty="0"/>
          </a:p>
          <a:p>
            <a:r>
              <a:rPr lang="en-US" sz="2800" b="1" dirty="0"/>
              <a:t>May 21</a:t>
            </a:r>
            <a:r>
              <a:rPr lang="en-US" sz="2800" b="1" baseline="30000" dirty="0"/>
              <a:t>st</a:t>
            </a:r>
            <a:r>
              <a:rPr lang="en-US" sz="2800" b="1" dirty="0"/>
              <a:t> 2023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394638" y="1421999"/>
            <a:ext cx="6840000"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Outlier Detection</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78678" y="-655317"/>
            <a:ext cx="6858004" cy="8168638"/>
          </a:xfrm>
        </p:spPr>
        <p:txBody>
          <a:bodyPr vert="vert270">
            <a:normAutofit/>
          </a:bodyPr>
          <a:lstStyle/>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GB" sz="1600" b="0" i="0" dirty="0">
              <a:solidFill>
                <a:srgbClr val="FF6600"/>
              </a:solidFill>
              <a:effectLst/>
            </a:endParaRPr>
          </a:p>
          <a:p>
            <a:pPr algn="l"/>
            <a:endParaRPr lang="en-GB" sz="1600" dirty="0">
              <a:solidFill>
                <a:srgbClr val="FF6600"/>
              </a:solidFill>
            </a:endParaRPr>
          </a:p>
          <a:p>
            <a:pPr algn="l"/>
            <a:endParaRPr lang="en-GB" sz="1600" b="0" i="0" dirty="0">
              <a:solidFill>
                <a:srgbClr val="FF6600"/>
              </a:solidFill>
              <a:effectLst/>
            </a:endParaRPr>
          </a:p>
          <a:p>
            <a:pPr algn="l"/>
            <a:endParaRPr lang="en-GB" sz="1600" dirty="0">
              <a:solidFill>
                <a:srgbClr val="FF6600"/>
              </a:solidFill>
            </a:endParaRPr>
          </a:p>
          <a:p>
            <a:pPr algn="l"/>
            <a:endParaRPr lang="en-GB" sz="1600" b="0" i="0" dirty="0">
              <a:solidFill>
                <a:srgbClr val="FF6600"/>
              </a:solidFill>
              <a:effectLst/>
            </a:endParaRPr>
          </a:p>
          <a:p>
            <a:pPr algn="l"/>
            <a:r>
              <a:rPr lang="en-GB" sz="1600" b="0" i="0" dirty="0">
                <a:solidFill>
                  <a:srgbClr val="FF6600"/>
                </a:solidFill>
                <a:effectLst/>
              </a:rPr>
              <a:t>There seems to be some outliers in Price Charged variable. However, keeping these outliers as the distance travelled varies and it might be important to get the Profit Margin.</a:t>
            </a:r>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274DE421-9467-73D2-A475-C723CFC64471}"/>
              </a:ext>
            </a:extLst>
          </p:cNvPr>
          <p:cNvPicPr>
            <a:picLocks noChangeAspect="1"/>
          </p:cNvPicPr>
          <p:nvPr/>
        </p:nvPicPr>
        <p:blipFill>
          <a:blip r:embed="rId3"/>
          <a:stretch>
            <a:fillRect/>
          </a:stretch>
        </p:blipFill>
        <p:spPr>
          <a:xfrm>
            <a:off x="4221480" y="470132"/>
            <a:ext cx="7772400" cy="4664576"/>
          </a:xfrm>
          <a:prstGeom prst="rect">
            <a:avLst/>
          </a:prstGeom>
        </p:spPr>
      </p:pic>
    </p:spTree>
    <p:extLst>
      <p:ext uri="{BB962C8B-B14F-4D97-AF65-F5344CB8AC3E}">
        <p14:creationId xmlns:p14="http://schemas.microsoft.com/office/powerpoint/2010/main" val="83077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a:pPr>
            <a:r>
              <a:rPr lang="en-US" sz="2000" dirty="0">
                <a:solidFill>
                  <a:srgbClr val="FF6600"/>
                </a:solidFill>
              </a:rPr>
              <a:t>Correlation between data variables</a:t>
            </a: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pPr algn="l"/>
            <a:endParaRPr lang="en-GB" sz="1600" b="0" i="0" dirty="0">
              <a:solidFill>
                <a:srgbClr val="FF6600"/>
              </a:solidFill>
              <a:effectLst/>
            </a:endParaRPr>
          </a:p>
          <a:p>
            <a:pPr algn="l"/>
            <a:r>
              <a:rPr lang="en-GB" sz="1600" b="0" i="0" dirty="0">
                <a:solidFill>
                  <a:srgbClr val="FF6600"/>
                </a:solidFill>
                <a:effectLst/>
              </a:rPr>
              <a:t>There seems to be a correlation between KMTravelled with Price Charged/Cost of Trip. Also, Price Charged and Cost of Trip are correlated.</a:t>
            </a:r>
          </a:p>
          <a:p>
            <a:pPr algn="l"/>
            <a:r>
              <a:rPr lang="en-GB" sz="1600" b="0" i="0" dirty="0">
                <a:solidFill>
                  <a:srgbClr val="FF6600"/>
                </a:solidFill>
                <a:effectLst/>
              </a:rPr>
              <a:t>There seems to be a correlation between Price Charged with Population and Users.</a:t>
            </a:r>
          </a:p>
          <a:p>
            <a:pPr algn="l"/>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9352EC4A-0C50-B3B1-D89F-EAE11CEE9A49}"/>
              </a:ext>
            </a:extLst>
          </p:cNvPr>
          <p:cNvPicPr>
            <a:picLocks noChangeAspect="1"/>
          </p:cNvPicPr>
          <p:nvPr/>
        </p:nvPicPr>
        <p:blipFill>
          <a:blip r:embed="rId3"/>
          <a:stretch>
            <a:fillRect/>
          </a:stretch>
        </p:blipFill>
        <p:spPr>
          <a:xfrm>
            <a:off x="4094871" y="1226207"/>
            <a:ext cx="7772400" cy="3387996"/>
          </a:xfrm>
          <a:prstGeom prst="rect">
            <a:avLst/>
          </a:prstGeom>
        </p:spPr>
      </p:pic>
    </p:spTree>
    <p:extLst>
      <p:ext uri="{BB962C8B-B14F-4D97-AF65-F5344CB8AC3E}">
        <p14:creationId xmlns:p14="http://schemas.microsoft.com/office/powerpoint/2010/main" val="115156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startAt="2"/>
            </a:pPr>
            <a:r>
              <a:rPr lang="en-US" sz="2000" dirty="0">
                <a:solidFill>
                  <a:srgbClr val="FF6600"/>
                </a:solidFill>
              </a:rPr>
              <a:t>Analyzing the percentage of Pink and Yellow Cab</a:t>
            </a:r>
          </a:p>
          <a:p>
            <a:pPr marL="514350" indent="-514350" algn="just">
              <a:buFont typeface="+mj-lt"/>
              <a:buAutoNum type="arabicPeriod" startAt="2"/>
            </a:pPr>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1600" dirty="0">
              <a:solidFill>
                <a:srgbClr val="FF6600"/>
              </a:solidFill>
            </a:endParaRPr>
          </a:p>
          <a:p>
            <a:pPr algn="just"/>
            <a:r>
              <a:rPr lang="en-GB" sz="1600" b="0" i="0" dirty="0">
                <a:solidFill>
                  <a:srgbClr val="FF6600"/>
                </a:solidFill>
                <a:effectLst/>
              </a:rPr>
              <a:t>There seems to be a huge difference in the total number of transactions between Pink and Yellow cabs. Pink Cab is just 23.6% and Yellow has been 76.4%.</a:t>
            </a:r>
            <a:endParaRPr lang="en-US" sz="1600" dirty="0">
              <a:solidFill>
                <a:srgbClr val="FF6600"/>
              </a:solidFill>
            </a:endParaRPr>
          </a:p>
          <a:p>
            <a:pPr algn="just"/>
            <a:endParaRPr lang="en-US" sz="22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58D62DD3-1A99-10D4-492C-8B6D4B506FB2}"/>
              </a:ext>
            </a:extLst>
          </p:cNvPr>
          <p:cNvPicPr>
            <a:picLocks noChangeAspect="1"/>
          </p:cNvPicPr>
          <p:nvPr/>
        </p:nvPicPr>
        <p:blipFill>
          <a:blip r:embed="rId3"/>
          <a:stretch>
            <a:fillRect/>
          </a:stretch>
        </p:blipFill>
        <p:spPr>
          <a:xfrm>
            <a:off x="4804898" y="1358900"/>
            <a:ext cx="5283200" cy="4140200"/>
          </a:xfrm>
          <a:prstGeom prst="rect">
            <a:avLst/>
          </a:prstGeom>
        </p:spPr>
      </p:pic>
    </p:spTree>
    <p:extLst>
      <p:ext uri="{BB962C8B-B14F-4D97-AF65-F5344CB8AC3E}">
        <p14:creationId xmlns:p14="http://schemas.microsoft.com/office/powerpoint/2010/main" val="1689039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lnSpcReduction="10000"/>
          </a:bodyPr>
          <a:lstStyle/>
          <a:p>
            <a:pPr marL="514350" indent="-514350" algn="just">
              <a:buFont typeface="+mj-lt"/>
              <a:buAutoNum type="arabicPeriod" startAt="3"/>
            </a:pPr>
            <a:r>
              <a:rPr lang="en-US" sz="2000" dirty="0">
                <a:solidFill>
                  <a:srgbClr val="FF6600"/>
                </a:solidFill>
              </a:rPr>
              <a:t>Yearly Analysis of Pink and Yellow cabs by </a:t>
            </a:r>
            <a:r>
              <a:rPr lang="en-US" sz="2000" dirty="0" err="1">
                <a:solidFill>
                  <a:srgbClr val="FF6600"/>
                </a:solidFill>
              </a:rPr>
              <a:t>KMTravelled</a:t>
            </a:r>
            <a:r>
              <a:rPr lang="en-US" sz="2000" dirty="0">
                <a:solidFill>
                  <a:srgbClr val="FF6600"/>
                </a:solidFill>
              </a:rPr>
              <a:t> and Prices</a:t>
            </a:r>
          </a:p>
          <a:p>
            <a:pPr marL="514350" indent="-514350" algn="just">
              <a:buFont typeface="+mj-lt"/>
              <a:buAutoNum type="arabicPeriod" startAt="3"/>
            </a:pPr>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US" sz="2200" dirty="0">
              <a:solidFill>
                <a:srgbClr val="FF6600"/>
              </a:solidFill>
            </a:endParaRPr>
          </a:p>
          <a:p>
            <a:pPr algn="just"/>
            <a:endParaRPr lang="en-GB" sz="1600" b="0" i="0" dirty="0">
              <a:solidFill>
                <a:srgbClr val="FF6600"/>
              </a:solidFill>
              <a:effectLst/>
            </a:endParaRPr>
          </a:p>
          <a:p>
            <a:pPr algn="just"/>
            <a:r>
              <a:rPr lang="en-GB" sz="1600" b="0" i="0" dirty="0">
                <a:solidFill>
                  <a:srgbClr val="FF6600"/>
                </a:solidFill>
                <a:effectLst/>
              </a:rPr>
              <a:t>Distance travelled by Yellow cab per year is more than Pink cab, however the percent of travel in each year by each cab is not much different. Year 2017 has the highest percentage of travel compared to 2016 and 2018 for both the cabs.</a:t>
            </a:r>
          </a:p>
          <a:p>
            <a:pPr algn="just"/>
            <a:endParaRPr lang="en-GB" sz="1600" b="0" i="0" dirty="0">
              <a:solidFill>
                <a:srgbClr val="FF6600"/>
              </a:solidFill>
              <a:effectLst/>
            </a:endParaRPr>
          </a:p>
          <a:p>
            <a:pPr algn="just"/>
            <a:endParaRPr lang="en-GB" sz="1600" dirty="0">
              <a:solidFill>
                <a:srgbClr val="FF6600"/>
              </a:solidFill>
            </a:endParaRPr>
          </a:p>
          <a:p>
            <a:pPr algn="just"/>
            <a:endParaRPr lang="en-GB" sz="1600" b="0" i="0" dirty="0">
              <a:solidFill>
                <a:srgbClr val="FF6600"/>
              </a:solidFill>
              <a:effectLst/>
            </a:endParaRPr>
          </a:p>
          <a:p>
            <a:pPr algn="just"/>
            <a:endParaRPr lang="en-GB" sz="1600" dirty="0">
              <a:solidFill>
                <a:srgbClr val="FF6600"/>
              </a:solidFill>
            </a:endParaRPr>
          </a:p>
          <a:p>
            <a:pPr algn="just"/>
            <a:endParaRPr lang="en-GB" sz="1600" b="0" i="0" dirty="0">
              <a:solidFill>
                <a:srgbClr val="FF6600"/>
              </a:solidFill>
              <a:effectLst/>
            </a:endParaRPr>
          </a:p>
          <a:p>
            <a:pPr algn="just"/>
            <a:endParaRPr lang="en-GB" sz="1600" dirty="0">
              <a:solidFill>
                <a:srgbClr val="FF6600"/>
              </a:solidFill>
            </a:endParaRPr>
          </a:p>
          <a:p>
            <a:pPr algn="just"/>
            <a:endParaRPr lang="en-GB" sz="1600" b="0" i="0" dirty="0">
              <a:solidFill>
                <a:srgbClr val="FF6600"/>
              </a:solidFill>
              <a:effectLst/>
            </a:endParaRPr>
          </a:p>
          <a:p>
            <a:pPr algn="just"/>
            <a:r>
              <a:rPr lang="en-GB" sz="1600" b="0" i="0" dirty="0">
                <a:solidFill>
                  <a:srgbClr val="FF6600"/>
                </a:solidFill>
                <a:effectLst/>
              </a:rPr>
              <a:t>Profit margin by Yellow cab is more than Pink cab, as the difference between Price charged and Cost of Trip depicted in the graph above is more for Yellow cab than Pink cab in each year</a:t>
            </a:r>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9799C401-D2AE-4D0C-9E2D-EBCD16B37F4B}"/>
              </a:ext>
            </a:extLst>
          </p:cNvPr>
          <p:cNvPicPr>
            <a:picLocks noChangeAspect="1"/>
          </p:cNvPicPr>
          <p:nvPr/>
        </p:nvPicPr>
        <p:blipFill>
          <a:blip r:embed="rId3"/>
          <a:stretch>
            <a:fillRect/>
          </a:stretch>
        </p:blipFill>
        <p:spPr>
          <a:xfrm>
            <a:off x="4207412" y="399924"/>
            <a:ext cx="7772400" cy="2540226"/>
          </a:xfrm>
          <a:prstGeom prst="rect">
            <a:avLst/>
          </a:prstGeom>
        </p:spPr>
      </p:pic>
      <p:pic>
        <p:nvPicPr>
          <p:cNvPr id="6" name="Picture 5">
            <a:extLst>
              <a:ext uri="{FF2B5EF4-FFF2-40B4-BE49-F238E27FC236}">
                <a16:creationId xmlns:a16="http://schemas.microsoft.com/office/drawing/2014/main" id="{FBBDBF2F-2427-989B-BC9A-336148C4CA9B}"/>
              </a:ext>
            </a:extLst>
          </p:cNvPr>
          <p:cNvPicPr>
            <a:picLocks noChangeAspect="1"/>
          </p:cNvPicPr>
          <p:nvPr/>
        </p:nvPicPr>
        <p:blipFill>
          <a:blip r:embed="rId4"/>
          <a:stretch>
            <a:fillRect/>
          </a:stretch>
        </p:blipFill>
        <p:spPr>
          <a:xfrm>
            <a:off x="4207412" y="3759594"/>
            <a:ext cx="7772400" cy="2278966"/>
          </a:xfrm>
          <a:prstGeom prst="rect">
            <a:avLst/>
          </a:prstGeom>
        </p:spPr>
      </p:pic>
    </p:spTree>
    <p:extLst>
      <p:ext uri="{BB962C8B-B14F-4D97-AF65-F5344CB8AC3E}">
        <p14:creationId xmlns:p14="http://schemas.microsoft.com/office/powerpoint/2010/main" val="385409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marL="514350" indent="-514350" algn="just">
              <a:buFont typeface="+mj-lt"/>
              <a:buAutoNum type="arabicPeriod" startAt="4"/>
            </a:pPr>
            <a:r>
              <a:rPr lang="en-US" sz="2000" dirty="0">
                <a:solidFill>
                  <a:srgbClr val="FF6600"/>
                </a:solidFill>
              </a:rPr>
              <a:t>Monthly Analysis of Pink and Yellow cabs by </a:t>
            </a:r>
            <a:r>
              <a:rPr lang="en-US" sz="2000" dirty="0" err="1">
                <a:solidFill>
                  <a:srgbClr val="FF6600"/>
                </a:solidFill>
              </a:rPr>
              <a:t>KMTravelled</a:t>
            </a:r>
            <a:r>
              <a:rPr lang="en-US" sz="2000" dirty="0">
                <a:solidFill>
                  <a:srgbClr val="FF6600"/>
                </a:solidFill>
              </a:rPr>
              <a:t> and Prices</a:t>
            </a: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marL="514350" indent="-514350" algn="just">
              <a:buFont typeface="+mj-lt"/>
              <a:buAutoNum type="arabicPeriod" startAt="4"/>
            </a:pPr>
            <a:endParaRPr lang="en-US" sz="2200" dirty="0">
              <a:solidFill>
                <a:srgbClr val="FF6600"/>
              </a:solidFill>
            </a:endParaRPr>
          </a:p>
          <a:p>
            <a:pPr algn="just"/>
            <a:endParaRPr lang="en-GB" sz="2000" b="0" i="0" dirty="0">
              <a:solidFill>
                <a:srgbClr val="FF6600"/>
              </a:solidFill>
              <a:effectLst/>
            </a:endParaRPr>
          </a:p>
          <a:p>
            <a:pPr algn="just"/>
            <a:endParaRPr lang="en-GB" sz="1600" b="0" i="0" dirty="0">
              <a:solidFill>
                <a:srgbClr val="FF6600"/>
              </a:solidFill>
              <a:effectLst/>
            </a:endParaRPr>
          </a:p>
          <a:p>
            <a:pPr algn="just"/>
            <a:r>
              <a:rPr lang="en-GB" sz="1600" b="0" i="0" dirty="0">
                <a:solidFill>
                  <a:srgbClr val="FF6600"/>
                </a:solidFill>
                <a:effectLst/>
              </a:rPr>
              <a:t>From above 4 graphs, its clear that the distance and profit margin of Yellow cab is more than Pink cab and is maximum in the month of December</a:t>
            </a:r>
            <a:endParaRPr lang="en-US" sz="1600" dirty="0">
              <a:solidFill>
                <a:srgbClr val="FF6600"/>
              </a:solidFill>
            </a:endParaRPr>
          </a:p>
          <a:p>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F7240904-076E-C761-7480-74ED62D836EE}"/>
              </a:ext>
            </a:extLst>
          </p:cNvPr>
          <p:cNvPicPr>
            <a:picLocks noChangeAspect="1"/>
          </p:cNvPicPr>
          <p:nvPr/>
        </p:nvPicPr>
        <p:blipFill>
          <a:blip r:embed="rId3"/>
          <a:stretch>
            <a:fillRect/>
          </a:stretch>
        </p:blipFill>
        <p:spPr>
          <a:xfrm>
            <a:off x="4099560" y="873085"/>
            <a:ext cx="7772400" cy="2177208"/>
          </a:xfrm>
          <a:prstGeom prst="rect">
            <a:avLst/>
          </a:prstGeom>
        </p:spPr>
      </p:pic>
      <p:pic>
        <p:nvPicPr>
          <p:cNvPr id="6" name="Picture 5">
            <a:extLst>
              <a:ext uri="{FF2B5EF4-FFF2-40B4-BE49-F238E27FC236}">
                <a16:creationId xmlns:a16="http://schemas.microsoft.com/office/drawing/2014/main" id="{6CC55A9A-F1D1-DD92-B82E-2D1FE8D98EC2}"/>
              </a:ext>
            </a:extLst>
          </p:cNvPr>
          <p:cNvPicPr>
            <a:picLocks noChangeAspect="1"/>
          </p:cNvPicPr>
          <p:nvPr/>
        </p:nvPicPr>
        <p:blipFill>
          <a:blip r:embed="rId4"/>
          <a:stretch>
            <a:fillRect/>
          </a:stretch>
        </p:blipFill>
        <p:spPr>
          <a:xfrm>
            <a:off x="4349260" y="3068298"/>
            <a:ext cx="7772400" cy="2586914"/>
          </a:xfrm>
          <a:prstGeom prst="rect">
            <a:avLst/>
          </a:prstGeom>
        </p:spPr>
      </p:pic>
    </p:spTree>
    <p:extLst>
      <p:ext uri="{BB962C8B-B14F-4D97-AF65-F5344CB8AC3E}">
        <p14:creationId xmlns:p14="http://schemas.microsoft.com/office/powerpoint/2010/main" val="323865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startAt="5"/>
            </a:pPr>
            <a:r>
              <a:rPr lang="en-US" sz="2000" dirty="0">
                <a:solidFill>
                  <a:srgbClr val="FF6600"/>
                </a:solidFill>
              </a:rPr>
              <a:t>Monthly Analysis of Pink and Yellow cabs by </a:t>
            </a:r>
            <a:r>
              <a:rPr lang="en-US" sz="2000" dirty="0" err="1">
                <a:solidFill>
                  <a:srgbClr val="FF6600"/>
                </a:solidFill>
              </a:rPr>
              <a:t>TransactionID</a:t>
            </a:r>
            <a:endParaRPr lang="en-US" sz="20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marL="514350" indent="-514350" algn="just">
              <a:buFont typeface="+mj-lt"/>
              <a:buAutoNum type="arabicPeriod" startAt="5"/>
            </a:pPr>
            <a:endParaRPr lang="en-US" sz="2200" dirty="0">
              <a:solidFill>
                <a:srgbClr val="FF6600"/>
              </a:solidFill>
            </a:endParaRPr>
          </a:p>
          <a:p>
            <a:pPr algn="l"/>
            <a:r>
              <a:rPr lang="en-GB" sz="1600" b="0" i="0" dirty="0">
                <a:solidFill>
                  <a:srgbClr val="FF6600"/>
                </a:solidFill>
                <a:effectLst/>
              </a:rPr>
              <a:t>It's clear that the number of transactions in Dec months is more for both cabs compared to other months.</a:t>
            </a:r>
          </a:p>
          <a:p>
            <a:pPr algn="l"/>
            <a:r>
              <a:rPr lang="en-GB" sz="1600" b="0" i="0" dirty="0">
                <a:solidFill>
                  <a:srgbClr val="FF6600"/>
                </a:solidFill>
                <a:effectLst/>
              </a:rPr>
              <a:t>The number of transaction by Yellow cab in the month of Dec is between 30000 and 35000 where as, by Pink cab its between 10000 and 12000.</a:t>
            </a:r>
          </a:p>
          <a:p>
            <a:pPr marL="514350" indent="-514350" algn="just">
              <a:buFont typeface="+mj-lt"/>
              <a:buAutoNum type="arabicPeriod" startAt="5"/>
            </a:pPr>
            <a:endParaRPr lang="en-US" sz="22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6FE913CF-8063-3DE5-D971-9377410A6CF5}"/>
              </a:ext>
            </a:extLst>
          </p:cNvPr>
          <p:cNvPicPr>
            <a:picLocks noChangeAspect="1"/>
          </p:cNvPicPr>
          <p:nvPr/>
        </p:nvPicPr>
        <p:blipFill>
          <a:blip r:embed="rId3"/>
          <a:stretch>
            <a:fillRect/>
          </a:stretch>
        </p:blipFill>
        <p:spPr>
          <a:xfrm>
            <a:off x="4207412" y="1492545"/>
            <a:ext cx="7772400" cy="2530815"/>
          </a:xfrm>
          <a:prstGeom prst="rect">
            <a:avLst/>
          </a:prstGeom>
        </p:spPr>
      </p:pic>
    </p:spTree>
    <p:extLst>
      <p:ext uri="{BB962C8B-B14F-4D97-AF65-F5344CB8AC3E}">
        <p14:creationId xmlns:p14="http://schemas.microsoft.com/office/powerpoint/2010/main" val="1418912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startAt="6"/>
            </a:pPr>
            <a:r>
              <a:rPr lang="en-US" sz="2000" dirty="0">
                <a:solidFill>
                  <a:srgbClr val="FF6600"/>
                </a:solidFill>
              </a:rPr>
              <a:t>Analysis of Holidays dataset</a:t>
            </a: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marL="514350" indent="-514350" algn="just">
              <a:buFont typeface="+mj-lt"/>
              <a:buAutoNum type="arabicPeriod" startAt="6"/>
            </a:pPr>
            <a:endParaRPr lang="en-US" sz="2200" dirty="0">
              <a:solidFill>
                <a:srgbClr val="FF6600"/>
              </a:solidFill>
            </a:endParaRPr>
          </a:p>
          <a:p>
            <a:pPr algn="just"/>
            <a:r>
              <a:rPr lang="en-GB" sz="1600" b="0" i="0" dirty="0">
                <a:solidFill>
                  <a:srgbClr val="FF6600"/>
                </a:solidFill>
                <a:effectLst/>
              </a:rPr>
              <a:t>Number of holidays in the month of Sep, Nov and Dec are higher than rest of the months. This depicts that due to holidays in the month of Dec, the travel transactions are higher, which also leads to be the most profitable months</a:t>
            </a:r>
            <a:endParaRPr lang="en-US" sz="1600" dirty="0">
              <a:solidFill>
                <a:srgbClr val="FF6600"/>
              </a:solidFill>
            </a:endParaRPr>
          </a:p>
          <a:p>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AE4BCA09-4DDB-EDB1-0DDD-1FC9F9F42CE2}"/>
              </a:ext>
            </a:extLst>
          </p:cNvPr>
          <p:cNvPicPr>
            <a:picLocks noChangeAspect="1"/>
          </p:cNvPicPr>
          <p:nvPr/>
        </p:nvPicPr>
        <p:blipFill>
          <a:blip r:embed="rId3"/>
          <a:stretch>
            <a:fillRect/>
          </a:stretch>
        </p:blipFill>
        <p:spPr>
          <a:xfrm>
            <a:off x="5693312" y="1107343"/>
            <a:ext cx="4800600" cy="3517900"/>
          </a:xfrm>
          <a:prstGeom prst="rect">
            <a:avLst/>
          </a:prstGeom>
        </p:spPr>
      </p:pic>
    </p:spTree>
    <p:extLst>
      <p:ext uri="{BB962C8B-B14F-4D97-AF65-F5344CB8AC3E}">
        <p14:creationId xmlns:p14="http://schemas.microsoft.com/office/powerpoint/2010/main" val="285705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marL="514350" indent="-514350" algn="just">
              <a:buFont typeface="+mj-lt"/>
              <a:buAutoNum type="arabicPeriod" startAt="7"/>
            </a:pPr>
            <a:r>
              <a:rPr lang="en-US" sz="2000" dirty="0">
                <a:solidFill>
                  <a:srgbClr val="FF6600"/>
                </a:solidFill>
              </a:rPr>
              <a:t>Analysis of Pink and Yellow cabs by Gender</a:t>
            </a:r>
          </a:p>
          <a:p>
            <a:pPr marL="514350" indent="-514350" algn="just">
              <a:buFont typeface="+mj-lt"/>
              <a:buAutoNum type="arabicPeriod" startAt="7"/>
            </a:pPr>
            <a:endParaRPr lang="en-US" sz="2200" dirty="0">
              <a:solidFill>
                <a:srgbClr val="FF6600"/>
              </a:solidFill>
            </a:endParaRPr>
          </a:p>
          <a:p>
            <a:pPr marL="514350" indent="-514350" algn="just">
              <a:buFont typeface="+mj-lt"/>
              <a:buAutoNum type="arabicPeriod" startAt="7"/>
            </a:pPr>
            <a:endParaRPr lang="en-US" sz="2200" dirty="0">
              <a:solidFill>
                <a:srgbClr val="FF6600"/>
              </a:solidFill>
            </a:endParaRPr>
          </a:p>
          <a:p>
            <a:pPr marL="514350" indent="-514350" algn="just">
              <a:buFont typeface="+mj-lt"/>
              <a:buAutoNum type="arabicPeriod" startAt="7"/>
            </a:pPr>
            <a:endParaRPr lang="en-US" sz="2200" dirty="0">
              <a:solidFill>
                <a:srgbClr val="FF6600"/>
              </a:solidFill>
            </a:endParaRPr>
          </a:p>
          <a:p>
            <a:pPr marL="514350" indent="-514350" algn="just">
              <a:buFont typeface="+mj-lt"/>
              <a:buAutoNum type="arabicPeriod" startAt="7"/>
            </a:pPr>
            <a:endParaRPr lang="en-US" sz="2200" dirty="0">
              <a:solidFill>
                <a:srgbClr val="FF6600"/>
              </a:solidFill>
            </a:endParaRPr>
          </a:p>
          <a:p>
            <a:pPr marL="514350" indent="-514350" algn="just">
              <a:buFont typeface="+mj-lt"/>
              <a:buAutoNum type="arabicPeriod" startAt="7"/>
            </a:pPr>
            <a:endParaRPr lang="en-US" sz="2200" dirty="0">
              <a:solidFill>
                <a:srgbClr val="FF6600"/>
              </a:solidFill>
            </a:endParaRPr>
          </a:p>
          <a:p>
            <a:pPr algn="just"/>
            <a:endParaRPr lang="en-GB" sz="1600" b="0" i="0" dirty="0">
              <a:solidFill>
                <a:srgbClr val="FF6600"/>
              </a:solidFill>
              <a:effectLst/>
            </a:endParaRPr>
          </a:p>
          <a:p>
            <a:pPr algn="just"/>
            <a:r>
              <a:rPr lang="en-GB" sz="1600" b="0" i="0" dirty="0">
                <a:solidFill>
                  <a:srgbClr val="FF6600"/>
                </a:solidFill>
                <a:effectLst/>
              </a:rPr>
              <a:t>In Yellow cab, the numbers of transactions by Male customers are nearly 15% more than Female customers. Whereas in Pink Cab, the number of Male are 10% more than the Female users.</a:t>
            </a:r>
          </a:p>
          <a:p>
            <a:pPr algn="just"/>
            <a:endParaRPr lang="en-GB" sz="1800" dirty="0">
              <a:solidFill>
                <a:srgbClr val="FF6600"/>
              </a:solidFill>
            </a:endParaRPr>
          </a:p>
          <a:p>
            <a:pPr algn="just"/>
            <a:endParaRPr lang="en-GB" sz="1800" dirty="0">
              <a:solidFill>
                <a:srgbClr val="FF6600"/>
              </a:solidFill>
            </a:endParaRPr>
          </a:p>
          <a:p>
            <a:pPr algn="just"/>
            <a:endParaRPr lang="en-GB" sz="1800" dirty="0">
              <a:solidFill>
                <a:srgbClr val="FF6600"/>
              </a:solidFill>
            </a:endParaRPr>
          </a:p>
          <a:p>
            <a:pPr algn="just"/>
            <a:endParaRPr lang="en-GB" sz="1800" dirty="0">
              <a:solidFill>
                <a:srgbClr val="FF6600"/>
              </a:solidFill>
            </a:endParaRPr>
          </a:p>
          <a:p>
            <a:pPr algn="just"/>
            <a:endParaRPr lang="en-GB" sz="1800" dirty="0">
              <a:solidFill>
                <a:srgbClr val="FF6600"/>
              </a:solidFill>
            </a:endParaRPr>
          </a:p>
          <a:p>
            <a:pPr algn="just"/>
            <a:endParaRPr lang="en-GB" sz="1800" dirty="0">
              <a:solidFill>
                <a:srgbClr val="FF6600"/>
              </a:solidFill>
            </a:endParaRPr>
          </a:p>
          <a:p>
            <a:pPr algn="l"/>
            <a:endParaRPr lang="en-GB" sz="1400" b="0" i="0" dirty="0">
              <a:solidFill>
                <a:srgbClr val="000000"/>
              </a:solidFill>
              <a:effectLst/>
              <a:latin typeface="Helvetica Neue" panose="02000503000000020004" pitchFamily="2" charset="0"/>
            </a:endParaRPr>
          </a:p>
          <a:p>
            <a:pPr algn="l"/>
            <a:r>
              <a:rPr lang="en-GB" sz="1600" b="0" i="0" dirty="0">
                <a:solidFill>
                  <a:srgbClr val="FF6600"/>
                </a:solidFill>
                <a:effectLst/>
              </a:rPr>
              <a:t>Pink cab charged nearly same price for Male and Female users.</a:t>
            </a:r>
          </a:p>
          <a:p>
            <a:pPr algn="l"/>
            <a:r>
              <a:rPr lang="en-GB" sz="1600" b="0" i="0" dirty="0">
                <a:solidFill>
                  <a:srgbClr val="FF6600"/>
                </a:solidFill>
                <a:effectLst/>
              </a:rPr>
              <a:t>Yellow cab charged higher Price for Male users than Female users.</a:t>
            </a:r>
            <a:endParaRPr lang="en-GB"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5370F8E3-50EF-49F5-E426-6F64596B3454}"/>
              </a:ext>
            </a:extLst>
          </p:cNvPr>
          <p:cNvPicPr>
            <a:picLocks noChangeAspect="1"/>
          </p:cNvPicPr>
          <p:nvPr/>
        </p:nvPicPr>
        <p:blipFill>
          <a:blip r:embed="rId3"/>
          <a:stretch>
            <a:fillRect/>
          </a:stretch>
        </p:blipFill>
        <p:spPr>
          <a:xfrm>
            <a:off x="4928967" y="447330"/>
            <a:ext cx="5790615" cy="2254918"/>
          </a:xfrm>
          <a:prstGeom prst="rect">
            <a:avLst/>
          </a:prstGeom>
        </p:spPr>
      </p:pic>
      <p:pic>
        <p:nvPicPr>
          <p:cNvPr id="6" name="Picture 5">
            <a:extLst>
              <a:ext uri="{FF2B5EF4-FFF2-40B4-BE49-F238E27FC236}">
                <a16:creationId xmlns:a16="http://schemas.microsoft.com/office/drawing/2014/main" id="{97637257-0F62-703B-D94A-868C912D5984}"/>
              </a:ext>
            </a:extLst>
          </p:cNvPr>
          <p:cNvPicPr>
            <a:picLocks noChangeAspect="1"/>
          </p:cNvPicPr>
          <p:nvPr/>
        </p:nvPicPr>
        <p:blipFill>
          <a:blip r:embed="rId4"/>
          <a:stretch>
            <a:fillRect/>
          </a:stretch>
        </p:blipFill>
        <p:spPr>
          <a:xfrm>
            <a:off x="4928967" y="3505020"/>
            <a:ext cx="5790615" cy="2550211"/>
          </a:xfrm>
          <a:prstGeom prst="rect">
            <a:avLst/>
          </a:prstGeom>
        </p:spPr>
      </p:pic>
    </p:spTree>
    <p:extLst>
      <p:ext uri="{BB962C8B-B14F-4D97-AF65-F5344CB8AC3E}">
        <p14:creationId xmlns:p14="http://schemas.microsoft.com/office/powerpoint/2010/main" val="223277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algn="just"/>
            <a:endParaRPr lang="en-US" sz="2800" dirty="0">
              <a:solidFill>
                <a:srgbClr val="FF6600"/>
              </a:solidFill>
            </a:endParaRPr>
          </a:p>
          <a:p>
            <a:pPr algn="just"/>
            <a:endParaRPr lang="en-US" sz="2800" dirty="0">
              <a:solidFill>
                <a:srgbClr val="FF6600"/>
              </a:solidFill>
            </a:endParaRPr>
          </a:p>
          <a:p>
            <a:pPr algn="just"/>
            <a:endParaRPr lang="en-US" sz="2800" dirty="0">
              <a:solidFill>
                <a:srgbClr val="FF6600"/>
              </a:solidFill>
            </a:endParaRPr>
          </a:p>
          <a:p>
            <a:pPr algn="just"/>
            <a:endParaRPr lang="en-US" sz="2800" dirty="0">
              <a:solidFill>
                <a:srgbClr val="FF6600"/>
              </a:solidFill>
            </a:endParaRPr>
          </a:p>
          <a:p>
            <a:pPr algn="l"/>
            <a:endParaRPr lang="en-GB" sz="1400" b="0" i="0" dirty="0">
              <a:solidFill>
                <a:srgbClr val="FF6600"/>
              </a:solidFill>
              <a:effectLst/>
            </a:endParaRPr>
          </a:p>
          <a:p>
            <a:pPr algn="l"/>
            <a:endParaRPr lang="en-GB" sz="1400" dirty="0">
              <a:solidFill>
                <a:srgbClr val="FF6600"/>
              </a:solidFill>
            </a:endParaRPr>
          </a:p>
          <a:p>
            <a:pPr algn="l"/>
            <a:endParaRPr lang="en-GB" sz="1400" b="0" i="0" dirty="0">
              <a:solidFill>
                <a:srgbClr val="FF6600"/>
              </a:solidFill>
              <a:effectLst/>
            </a:endParaRPr>
          </a:p>
          <a:p>
            <a:pPr algn="l"/>
            <a:endParaRPr lang="en-GB" sz="1800" b="0" i="0" dirty="0">
              <a:solidFill>
                <a:srgbClr val="FF6600"/>
              </a:solidFill>
              <a:effectLst/>
            </a:endParaRPr>
          </a:p>
          <a:p>
            <a:pPr algn="l"/>
            <a:endParaRPr lang="en-GB" sz="1600" b="0" i="0" dirty="0">
              <a:solidFill>
                <a:srgbClr val="FF6600"/>
              </a:solidFill>
              <a:effectLst/>
            </a:endParaRPr>
          </a:p>
          <a:p>
            <a:pPr algn="l"/>
            <a:r>
              <a:rPr lang="en-GB" sz="1600" b="0" i="0" dirty="0">
                <a:solidFill>
                  <a:srgbClr val="FF6600"/>
                </a:solidFill>
                <a:effectLst/>
              </a:rPr>
              <a:t>Profit of Pink cab is very less for both Male and Female users than Yellow cab.</a:t>
            </a:r>
          </a:p>
          <a:p>
            <a:pPr algn="l"/>
            <a:r>
              <a:rPr lang="en-GB" sz="1600" b="0" i="0" dirty="0">
                <a:solidFill>
                  <a:srgbClr val="FF6600"/>
                </a:solidFill>
                <a:effectLst/>
              </a:rPr>
              <a:t>Profit of Yellow cab is relatively high for Male users than Female users.</a:t>
            </a: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9254ABCC-9951-2114-C70F-E269929906C9}"/>
              </a:ext>
            </a:extLst>
          </p:cNvPr>
          <p:cNvPicPr>
            <a:picLocks noChangeAspect="1"/>
          </p:cNvPicPr>
          <p:nvPr/>
        </p:nvPicPr>
        <p:blipFill>
          <a:blip r:embed="rId3"/>
          <a:stretch>
            <a:fillRect/>
          </a:stretch>
        </p:blipFill>
        <p:spPr>
          <a:xfrm>
            <a:off x="4207412" y="1219283"/>
            <a:ext cx="7772400" cy="2677467"/>
          </a:xfrm>
          <a:prstGeom prst="rect">
            <a:avLst/>
          </a:prstGeom>
        </p:spPr>
      </p:pic>
    </p:spTree>
    <p:extLst>
      <p:ext uri="{BB962C8B-B14F-4D97-AF65-F5344CB8AC3E}">
        <p14:creationId xmlns:p14="http://schemas.microsoft.com/office/powerpoint/2010/main" val="3701657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startAt="8"/>
            </a:pPr>
            <a:r>
              <a:rPr lang="en-US" sz="2000" dirty="0">
                <a:solidFill>
                  <a:srgbClr val="FF6600"/>
                </a:solidFill>
              </a:rPr>
              <a:t>Analysis of Pink and Yellow cabs by City making Profit</a:t>
            </a: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marL="514350" indent="-514350" algn="just">
              <a:buFont typeface="+mj-lt"/>
              <a:buAutoNum type="arabicPeriod" startAt="8"/>
            </a:pPr>
            <a:endParaRPr lang="en-US" sz="2000" dirty="0">
              <a:solidFill>
                <a:srgbClr val="FF6600"/>
              </a:solidFill>
            </a:endParaRPr>
          </a:p>
          <a:p>
            <a:pPr algn="just"/>
            <a:r>
              <a:rPr lang="en-GB" sz="1600" b="0" i="0" dirty="0">
                <a:solidFill>
                  <a:srgbClr val="FF6600"/>
                </a:solidFill>
                <a:effectLst/>
              </a:rPr>
              <a:t>Profit gained by New York City is the highest than any other City by both the cabs. Yellow cab has 13.1% of Profit from New York City and Pink Cab has 10.4% of Profit from New York City.</a:t>
            </a:r>
            <a:endParaRPr lang="en-US" sz="20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6" name="Picture 5">
            <a:extLst>
              <a:ext uri="{FF2B5EF4-FFF2-40B4-BE49-F238E27FC236}">
                <a16:creationId xmlns:a16="http://schemas.microsoft.com/office/drawing/2014/main" id="{5F244C43-D310-D4AD-4285-F341D3165D91}"/>
              </a:ext>
            </a:extLst>
          </p:cNvPr>
          <p:cNvPicPr>
            <a:picLocks noChangeAspect="1"/>
          </p:cNvPicPr>
          <p:nvPr/>
        </p:nvPicPr>
        <p:blipFill>
          <a:blip r:embed="rId3"/>
          <a:stretch>
            <a:fillRect/>
          </a:stretch>
        </p:blipFill>
        <p:spPr>
          <a:xfrm>
            <a:off x="4207412" y="1276974"/>
            <a:ext cx="7772400" cy="3630222"/>
          </a:xfrm>
          <a:prstGeom prst="rect">
            <a:avLst/>
          </a:prstGeom>
        </p:spPr>
      </p:pic>
    </p:spTree>
    <p:extLst>
      <p:ext uri="{BB962C8B-B14F-4D97-AF65-F5344CB8AC3E}">
        <p14:creationId xmlns:p14="http://schemas.microsoft.com/office/powerpoint/2010/main" val="117875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21999"/>
            <a:ext cx="6840000"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Executive Summary</a:t>
            </a:r>
          </a:p>
          <a:p>
            <a:pPr algn="just"/>
            <a:r>
              <a:rPr lang="en-US" sz="2800" dirty="0">
                <a:solidFill>
                  <a:srgbClr val="FF6600"/>
                </a:solidFill>
              </a:rPr>
              <a:t>         Problem Statement</a:t>
            </a:r>
          </a:p>
          <a:p>
            <a:pPr algn="just"/>
            <a:r>
              <a:rPr lang="en-US" sz="2800" dirty="0">
                <a:solidFill>
                  <a:srgbClr val="FF6600"/>
                </a:solidFill>
              </a:rPr>
              <a:t>         Data Details</a:t>
            </a:r>
          </a:p>
          <a:p>
            <a:pPr algn="just"/>
            <a:r>
              <a:rPr lang="en-US" sz="2800" dirty="0">
                <a:solidFill>
                  <a:srgbClr val="FF6600"/>
                </a:solidFill>
              </a:rPr>
              <a:t>         Exploratory Data Analysis Approach</a:t>
            </a:r>
          </a:p>
          <a:p>
            <a:pPr algn="just"/>
            <a:r>
              <a:rPr lang="en-US" sz="2800" dirty="0">
                <a:solidFill>
                  <a:srgbClr val="FF6600"/>
                </a:solidFill>
              </a:rPr>
              <a:t>         Exploratory Data Analysis Summary</a:t>
            </a:r>
          </a:p>
          <a:p>
            <a:pPr algn="just"/>
            <a:r>
              <a:rPr lang="en-US" sz="2800" dirty="0">
                <a:solidFill>
                  <a:srgbClr val="FF6600"/>
                </a:solidFill>
              </a:rPr>
              <a:t>         Hypothesis</a:t>
            </a:r>
          </a:p>
          <a:p>
            <a:pPr algn="just"/>
            <a:r>
              <a:rPr lang="en-US" sz="2800" dirty="0">
                <a:solidFill>
                  <a:srgbClr val="FF6600"/>
                </a:solidFill>
              </a:rPr>
              <a:t>         Recommendations</a:t>
            </a:r>
          </a:p>
          <a:p>
            <a:pPr algn="just"/>
            <a:r>
              <a:rPr lang="en-US" sz="2800" dirty="0">
                <a:solidFill>
                  <a:srgbClr val="FF6600"/>
                </a:solidFill>
              </a:rPr>
              <a:t>         References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marL="514350" indent="-514350" algn="just">
              <a:buFont typeface="+mj-lt"/>
              <a:buAutoNum type="arabicPeriod" startAt="9"/>
            </a:pPr>
            <a:endParaRPr lang="en-US" sz="2000" dirty="0">
              <a:solidFill>
                <a:srgbClr val="FF6600"/>
              </a:solidFill>
            </a:endParaRPr>
          </a:p>
          <a:p>
            <a:pPr marL="514350" indent="-514350" algn="just">
              <a:buFont typeface="+mj-lt"/>
              <a:buAutoNum type="arabicPeriod" startAt="9"/>
            </a:pPr>
            <a:r>
              <a:rPr lang="en-US" sz="2000" dirty="0">
                <a:solidFill>
                  <a:srgbClr val="FF6600"/>
                </a:solidFill>
              </a:rPr>
              <a:t>Analysis the monthly transaction vs Price of New York City for Pink and Yellow cab</a:t>
            </a: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marL="514350" indent="-514350" algn="just">
              <a:buFont typeface="+mj-lt"/>
              <a:buAutoNum type="arabicPeriod" startAt="9"/>
            </a:pPr>
            <a:endParaRPr lang="en-US" sz="2200" dirty="0">
              <a:solidFill>
                <a:srgbClr val="FF6600"/>
              </a:solidFill>
            </a:endParaRPr>
          </a:p>
          <a:p>
            <a:pPr algn="just"/>
            <a:r>
              <a:rPr lang="en-GB" sz="1600" b="0" i="0" dirty="0">
                <a:solidFill>
                  <a:srgbClr val="FF6600"/>
                </a:solidFill>
                <a:effectLst/>
              </a:rPr>
              <a:t>For the above 2 graphs, it is depicted that Profit increased with an increase in number of transactions for both the cabs</a:t>
            </a:r>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F65622DF-06D6-5C33-6B08-2094CF1CADAA}"/>
              </a:ext>
            </a:extLst>
          </p:cNvPr>
          <p:cNvPicPr>
            <a:picLocks noChangeAspect="1"/>
          </p:cNvPicPr>
          <p:nvPr/>
        </p:nvPicPr>
        <p:blipFill>
          <a:blip r:embed="rId3"/>
          <a:stretch>
            <a:fillRect/>
          </a:stretch>
        </p:blipFill>
        <p:spPr>
          <a:xfrm>
            <a:off x="4186379" y="1293226"/>
            <a:ext cx="3819242" cy="3621600"/>
          </a:xfrm>
          <a:prstGeom prst="rect">
            <a:avLst/>
          </a:prstGeom>
        </p:spPr>
      </p:pic>
      <p:pic>
        <p:nvPicPr>
          <p:cNvPr id="6" name="Picture 5">
            <a:extLst>
              <a:ext uri="{FF2B5EF4-FFF2-40B4-BE49-F238E27FC236}">
                <a16:creationId xmlns:a16="http://schemas.microsoft.com/office/drawing/2014/main" id="{AD5C6887-8742-E98A-8081-EC56AEF4E5D1}"/>
              </a:ext>
            </a:extLst>
          </p:cNvPr>
          <p:cNvPicPr>
            <a:picLocks noChangeAspect="1"/>
          </p:cNvPicPr>
          <p:nvPr/>
        </p:nvPicPr>
        <p:blipFill>
          <a:blip r:embed="rId4"/>
          <a:stretch>
            <a:fillRect/>
          </a:stretch>
        </p:blipFill>
        <p:spPr>
          <a:xfrm>
            <a:off x="8196775" y="1293226"/>
            <a:ext cx="3819242" cy="3621600"/>
          </a:xfrm>
          <a:prstGeom prst="rect">
            <a:avLst/>
          </a:prstGeom>
        </p:spPr>
      </p:pic>
    </p:spTree>
    <p:extLst>
      <p:ext uri="{BB962C8B-B14F-4D97-AF65-F5344CB8AC3E}">
        <p14:creationId xmlns:p14="http://schemas.microsoft.com/office/powerpoint/2010/main" val="3898334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388" y="1422386"/>
            <a:ext cx="6840000" cy="3995225"/>
          </a:xfrm>
          <a:solidFill>
            <a:srgbClr val="3B3B3B"/>
          </a:solidFill>
        </p:spPr>
        <p:txBody>
          <a:bodyPr vert="vert270" anchor="t" anchorCtr="0"/>
          <a:lstStyle/>
          <a:p>
            <a:br>
              <a:rPr lang="en-US" dirty="0"/>
            </a:br>
            <a:br>
              <a:rPr lang="en-US" dirty="0"/>
            </a:br>
            <a:br>
              <a:rPr lang="en-US" dirty="0"/>
            </a:br>
            <a:r>
              <a:rPr lang="en-US" b="1" dirty="0">
                <a:solidFill>
                  <a:srgbClr val="FF6600"/>
                </a:solidFill>
              </a:rPr>
              <a:t>Data Visualization - </a:t>
            </a:r>
            <a:r>
              <a:rPr lang="en-US" b="1" dirty="0" err="1">
                <a:solidFill>
                  <a:srgbClr val="FF6600"/>
                </a:solidFill>
              </a:rPr>
              <a:t>cont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610" y="-669386"/>
            <a:ext cx="6858004" cy="8196775"/>
          </a:xfrm>
        </p:spPr>
        <p:txBody>
          <a:bodyPr vert="vert270">
            <a:normAutofit/>
          </a:bodyPr>
          <a:lstStyle/>
          <a:p>
            <a:pPr algn="just"/>
            <a:r>
              <a:rPr lang="en-US" sz="2800" dirty="0">
                <a:solidFill>
                  <a:srgbClr val="FF6600"/>
                </a:solidFill>
              </a:rPr>
              <a:t>  </a:t>
            </a:r>
          </a:p>
          <a:p>
            <a:pPr marL="514350" indent="-514350" algn="just">
              <a:buFont typeface="+mj-lt"/>
              <a:buAutoNum type="arabicPeriod" startAt="10"/>
            </a:pPr>
            <a:r>
              <a:rPr lang="en-US" sz="2000" dirty="0">
                <a:solidFill>
                  <a:srgbClr val="FF6600"/>
                </a:solidFill>
              </a:rPr>
              <a:t>Analysis the monthly transaction vs Price for Pink and Yellow cabs</a:t>
            </a:r>
            <a:r>
              <a:rPr lang="en-US" sz="2800" dirty="0">
                <a:solidFill>
                  <a:srgbClr val="FF6600"/>
                </a:solidFill>
              </a:rPr>
              <a:t>	 </a:t>
            </a: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marL="514350" indent="-514350" algn="just">
              <a:buFont typeface="+mj-lt"/>
              <a:buAutoNum type="arabicPeriod" startAt="10"/>
            </a:pPr>
            <a:endParaRPr lang="en-US" sz="2800" dirty="0">
              <a:solidFill>
                <a:srgbClr val="FF6600"/>
              </a:solidFill>
            </a:endParaRPr>
          </a:p>
          <a:p>
            <a:pPr algn="just"/>
            <a:endParaRPr lang="en-GB" sz="1600" b="0" i="0" dirty="0">
              <a:solidFill>
                <a:srgbClr val="FF6600"/>
              </a:solidFill>
              <a:effectLst/>
            </a:endParaRPr>
          </a:p>
          <a:p>
            <a:pPr algn="just"/>
            <a:r>
              <a:rPr lang="en-GB" sz="1600" b="0" i="0" dirty="0">
                <a:solidFill>
                  <a:srgbClr val="FF6600"/>
                </a:solidFill>
                <a:effectLst/>
              </a:rPr>
              <a:t>For the above 2 graphs, it is depicted that Card payment mode was higher for both the cabs compared to Cash on all months.</a:t>
            </a:r>
            <a:endParaRPr lang="en-US" sz="16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10DCBF42-29C6-6C32-A8FB-D3AF9037060A}"/>
              </a:ext>
            </a:extLst>
          </p:cNvPr>
          <p:cNvPicPr>
            <a:picLocks noChangeAspect="1"/>
          </p:cNvPicPr>
          <p:nvPr/>
        </p:nvPicPr>
        <p:blipFill>
          <a:blip r:embed="rId3"/>
          <a:stretch>
            <a:fillRect/>
          </a:stretch>
        </p:blipFill>
        <p:spPr>
          <a:xfrm>
            <a:off x="4150556" y="1372870"/>
            <a:ext cx="3840477" cy="3822700"/>
          </a:xfrm>
          <a:prstGeom prst="rect">
            <a:avLst/>
          </a:prstGeom>
        </p:spPr>
      </p:pic>
      <p:pic>
        <p:nvPicPr>
          <p:cNvPr id="6" name="Picture 5">
            <a:extLst>
              <a:ext uri="{FF2B5EF4-FFF2-40B4-BE49-F238E27FC236}">
                <a16:creationId xmlns:a16="http://schemas.microsoft.com/office/drawing/2014/main" id="{D4595319-041C-2DBC-A1EB-3DD2742F8950}"/>
              </a:ext>
            </a:extLst>
          </p:cNvPr>
          <p:cNvPicPr>
            <a:picLocks noChangeAspect="1"/>
          </p:cNvPicPr>
          <p:nvPr/>
        </p:nvPicPr>
        <p:blipFill>
          <a:blip r:embed="rId4"/>
          <a:stretch>
            <a:fillRect/>
          </a:stretch>
        </p:blipFill>
        <p:spPr>
          <a:xfrm>
            <a:off x="8196777" y="1352942"/>
            <a:ext cx="3840477" cy="3898900"/>
          </a:xfrm>
          <a:prstGeom prst="rect">
            <a:avLst/>
          </a:prstGeom>
        </p:spPr>
      </p:pic>
    </p:spTree>
    <p:extLst>
      <p:ext uri="{BB962C8B-B14F-4D97-AF65-F5344CB8AC3E}">
        <p14:creationId xmlns:p14="http://schemas.microsoft.com/office/powerpoint/2010/main" val="1716762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31001" y="1430999"/>
            <a:ext cx="6858002"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EDA Summary</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pPr algn="just"/>
            <a:endParaRPr lang="en-US" sz="3200"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graphicFrame>
        <p:nvGraphicFramePr>
          <p:cNvPr id="5" name="Table 4">
            <a:extLst>
              <a:ext uri="{FF2B5EF4-FFF2-40B4-BE49-F238E27FC236}">
                <a16:creationId xmlns:a16="http://schemas.microsoft.com/office/drawing/2014/main" id="{159BA339-A391-E012-3AA8-40669704A728}"/>
              </a:ext>
            </a:extLst>
          </p:cNvPr>
          <p:cNvGraphicFramePr>
            <a:graphicFrameLocks noGrp="1"/>
          </p:cNvGraphicFramePr>
          <p:nvPr>
            <p:extLst>
              <p:ext uri="{D42A27DB-BD31-4B8C-83A1-F6EECF244321}">
                <p14:modId xmlns:p14="http://schemas.microsoft.com/office/powerpoint/2010/main" val="3877760995"/>
              </p:ext>
            </p:extLst>
          </p:nvPr>
        </p:nvGraphicFramePr>
        <p:xfrm>
          <a:off x="4417255" y="379828"/>
          <a:ext cx="7357403" cy="6035043"/>
        </p:xfrm>
        <a:graphic>
          <a:graphicData uri="http://schemas.openxmlformats.org/drawingml/2006/table">
            <a:tbl>
              <a:tblPr>
                <a:tableStyleId>{5C22544A-7EE6-4342-B048-85BDC9FD1C3A}</a:tableStyleId>
              </a:tblPr>
              <a:tblGrid>
                <a:gridCol w="3669066">
                  <a:extLst>
                    <a:ext uri="{9D8B030D-6E8A-4147-A177-3AD203B41FA5}">
                      <a16:colId xmlns:a16="http://schemas.microsoft.com/office/drawing/2014/main" val="1406435491"/>
                    </a:ext>
                  </a:extLst>
                </a:gridCol>
                <a:gridCol w="3688337">
                  <a:extLst>
                    <a:ext uri="{9D8B030D-6E8A-4147-A177-3AD203B41FA5}">
                      <a16:colId xmlns:a16="http://schemas.microsoft.com/office/drawing/2014/main" val="3847997802"/>
                    </a:ext>
                  </a:extLst>
                </a:gridCol>
              </a:tblGrid>
              <a:tr h="469667">
                <a:tc>
                  <a:txBody>
                    <a:bodyPr/>
                    <a:lstStyle/>
                    <a:p>
                      <a:pPr algn="ctr" fontAlgn="b"/>
                      <a:r>
                        <a:rPr lang="en-GB" sz="1600" b="1" u="none" strike="noStrike" dirty="0">
                          <a:solidFill>
                            <a:sysClr val="windowText" lastClr="000000"/>
                          </a:solidFill>
                          <a:effectLst/>
                        </a:rPr>
                        <a:t>PINK CAB</a:t>
                      </a:r>
                      <a:endParaRPr lang="en-GB" sz="1600" b="1" i="0" u="none" strike="noStrike" dirty="0">
                        <a:solidFill>
                          <a:sysClr val="windowText" lastClr="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b"/>
                      <a:r>
                        <a:rPr lang="en-GB" sz="1600" b="1" u="none" strike="noStrike" dirty="0">
                          <a:solidFill>
                            <a:sysClr val="windowText" lastClr="000000"/>
                          </a:solidFill>
                          <a:effectLst/>
                        </a:rPr>
                        <a:t>YELLOW CAB</a:t>
                      </a:r>
                      <a:endParaRPr lang="en-GB" sz="1600" b="1" i="0" u="none" strike="noStrike" dirty="0">
                        <a:solidFill>
                          <a:sysClr val="windowText" lastClr="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111093700"/>
                  </a:ext>
                </a:extLst>
              </a:tr>
              <a:tr h="469667">
                <a:tc>
                  <a:txBody>
                    <a:bodyPr/>
                    <a:lstStyle/>
                    <a:p>
                      <a:pPr algn="ctr" fontAlgn="b"/>
                      <a:r>
                        <a:rPr lang="en-GB" sz="1600" u="none" strike="noStrike" dirty="0">
                          <a:solidFill>
                            <a:srgbClr val="FF6600"/>
                          </a:solidFill>
                          <a:effectLst/>
                        </a:rPr>
                        <a:t>Number of transactions are 23.6%</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a:solidFill>
                            <a:srgbClr val="FF6600"/>
                          </a:solidFill>
                          <a:effectLst/>
                        </a:rPr>
                        <a:t>Number of transactions are 76.4%</a:t>
                      </a:r>
                      <a:endParaRPr lang="en-GB" sz="1600" b="0" i="0" u="none" strike="noStrike">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51620"/>
                  </a:ext>
                </a:extLst>
              </a:tr>
              <a:tr h="469667">
                <a:tc>
                  <a:txBody>
                    <a:bodyPr/>
                    <a:lstStyle/>
                    <a:p>
                      <a:pPr algn="ctr" fontAlgn="b"/>
                      <a:r>
                        <a:rPr lang="en-GB" sz="1600" u="none" strike="noStrike" dirty="0">
                          <a:solidFill>
                            <a:srgbClr val="FF6600"/>
                          </a:solidFill>
                          <a:effectLst/>
                        </a:rPr>
                        <a:t>Distance travelled is less than Yellow cab</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a:solidFill>
                            <a:srgbClr val="FF6600"/>
                          </a:solidFill>
                          <a:effectLst/>
                        </a:rPr>
                        <a:t>Distance travelled is more than Pink cab</a:t>
                      </a:r>
                      <a:endParaRPr lang="en-GB" sz="1600" b="0" i="0" u="none" strike="noStrike">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9537702"/>
                  </a:ext>
                </a:extLst>
              </a:tr>
              <a:tr h="921677">
                <a:tc>
                  <a:txBody>
                    <a:bodyPr/>
                    <a:lstStyle/>
                    <a:p>
                      <a:pPr algn="ctr" fontAlgn="b"/>
                      <a:r>
                        <a:rPr lang="en-GB" sz="1600" u="none" strike="noStrike" dirty="0">
                          <a:solidFill>
                            <a:srgbClr val="FF6600"/>
                          </a:solidFill>
                          <a:effectLst/>
                        </a:rPr>
                        <a:t>Profit increased with an increase in transaction</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Profit increased with an increase in transaction</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0431650"/>
                  </a:ext>
                </a:extLst>
              </a:tr>
              <a:tr h="469667">
                <a:tc>
                  <a:txBody>
                    <a:bodyPr/>
                    <a:lstStyle/>
                    <a:p>
                      <a:pPr algn="ctr" fontAlgn="b"/>
                      <a:r>
                        <a:rPr lang="en-GB" sz="1600" u="none" strike="noStrike" dirty="0">
                          <a:solidFill>
                            <a:srgbClr val="FF6600"/>
                          </a:solidFill>
                          <a:effectLst/>
                        </a:rPr>
                        <a:t>Card payment mode is most used</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Card payment mode is most used</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4724475"/>
                  </a:ext>
                </a:extLst>
              </a:tr>
              <a:tr h="469667">
                <a:tc>
                  <a:txBody>
                    <a:bodyPr/>
                    <a:lstStyle/>
                    <a:p>
                      <a:pPr algn="ctr" fontAlgn="b"/>
                      <a:r>
                        <a:rPr lang="en-GB" sz="1600" u="none" strike="noStrike" dirty="0">
                          <a:solidFill>
                            <a:srgbClr val="FF6600"/>
                          </a:solidFill>
                          <a:effectLst/>
                        </a:rPr>
                        <a:t>Profit margin is less than Yellow cab</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Profit margin is more than Pink cab</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7904758"/>
                  </a:ext>
                </a:extLst>
              </a:tr>
              <a:tr h="921677">
                <a:tc>
                  <a:txBody>
                    <a:bodyPr/>
                    <a:lstStyle/>
                    <a:p>
                      <a:pPr algn="ctr" fontAlgn="b"/>
                      <a:r>
                        <a:rPr lang="en-GB" sz="1600" u="none" strike="noStrike" dirty="0">
                          <a:solidFill>
                            <a:srgbClr val="FF6600"/>
                          </a:solidFill>
                          <a:effectLst/>
                        </a:rPr>
                        <a:t>Price charged for Male and Female customers are same</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Price charged for Male customers is nearly 15% more than Female customers</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737367"/>
                  </a:ext>
                </a:extLst>
              </a:tr>
              <a:tr h="921677">
                <a:tc>
                  <a:txBody>
                    <a:bodyPr/>
                    <a:lstStyle/>
                    <a:p>
                      <a:pPr algn="ctr" fontAlgn="b"/>
                      <a:r>
                        <a:rPr lang="en-GB" sz="1600" u="none" strike="noStrike" dirty="0">
                          <a:solidFill>
                            <a:srgbClr val="FF6600"/>
                          </a:solidFill>
                          <a:effectLst/>
                        </a:rPr>
                        <a:t>Profit from Male and Female customers are nearly same</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Profit from Male customers are huge than Female customers</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8432339"/>
                  </a:ext>
                </a:extLst>
              </a:tr>
              <a:tr h="921677">
                <a:tc>
                  <a:txBody>
                    <a:bodyPr/>
                    <a:lstStyle/>
                    <a:p>
                      <a:pPr algn="ctr" fontAlgn="b"/>
                      <a:r>
                        <a:rPr lang="en-GB" sz="1600" u="none" strike="noStrike">
                          <a:solidFill>
                            <a:srgbClr val="FF6600"/>
                          </a:solidFill>
                          <a:effectLst/>
                        </a:rPr>
                        <a:t>Profit from highest transaction city New York is 10.4%</a:t>
                      </a:r>
                      <a:endParaRPr lang="en-GB" sz="1600" b="0" i="0" u="none" strike="noStrike">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u="none" strike="noStrike" dirty="0">
                          <a:solidFill>
                            <a:srgbClr val="FF6600"/>
                          </a:solidFill>
                          <a:effectLst/>
                        </a:rPr>
                        <a:t>Profit from highest transaction city New York is 13.1%</a:t>
                      </a:r>
                      <a:endParaRPr lang="en-GB" sz="1600" b="0" i="0" u="none" strike="noStrike" dirty="0">
                        <a:solidFill>
                          <a:srgbClr val="FF66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5762405"/>
                  </a:ext>
                </a:extLst>
              </a:tr>
            </a:tbl>
          </a:graphicData>
        </a:graphic>
      </p:graphicFrame>
    </p:spTree>
    <p:extLst>
      <p:ext uri="{BB962C8B-B14F-4D97-AF65-F5344CB8AC3E}">
        <p14:creationId xmlns:p14="http://schemas.microsoft.com/office/powerpoint/2010/main" val="61784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5881921" y="605819"/>
            <a:ext cx="5851461" cy="1265302"/>
          </a:xfrm>
        </p:spPr>
        <p:txBody>
          <a:bodyPr vert="horz" lIns="91440" tIns="45720" rIns="91440" bIns="45720" rtlCol="0" anchor="b" anchorCtr="0">
            <a:normAutofit/>
          </a:bodyPr>
          <a:lstStyle/>
          <a:p>
            <a:pPr algn="l" defTabSz="987552"/>
            <a:r>
              <a:rPr lang="en-US" sz="4320"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49" y="526258"/>
            <a:ext cx="2792412" cy="2792412"/>
          </a:xfrm>
          <a:prstGeom prst="rect">
            <a:avLst/>
          </a:prstGeom>
        </p:spPr>
      </p:pic>
      <p:pic>
        <p:nvPicPr>
          <p:cNvPr id="7" name="Picture 6">
            <a:extLst>
              <a:ext uri="{FF2B5EF4-FFF2-40B4-BE49-F238E27FC236}">
                <a16:creationId xmlns:a16="http://schemas.microsoft.com/office/drawing/2014/main" id="{F85DC2DB-838B-E4DE-5FC8-97261D71B2E7}"/>
              </a:ext>
            </a:extLst>
          </p:cNvPr>
          <p:cNvPicPr>
            <a:picLocks noChangeAspect="1"/>
          </p:cNvPicPr>
          <p:nvPr/>
        </p:nvPicPr>
        <p:blipFill>
          <a:blip r:embed="rId3"/>
          <a:stretch>
            <a:fillRect/>
          </a:stretch>
        </p:blipFill>
        <p:spPr>
          <a:xfrm>
            <a:off x="238654" y="2253364"/>
            <a:ext cx="5400000" cy="1544667"/>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5883339" y="2228052"/>
            <a:ext cx="5851461" cy="4103690"/>
          </a:xfrm>
        </p:spPr>
        <p:txBody>
          <a:bodyPr vert="horz" lIns="91440" tIns="45720" rIns="91440" bIns="45720" rtlCol="0" anchor="ctr">
            <a:normAutofit/>
          </a:bodyPr>
          <a:lstStyle/>
          <a:p>
            <a:pPr marL="370332" indent="-370332" algn="l" defTabSz="987552">
              <a:spcBef>
                <a:spcPts val="1080"/>
              </a:spcBef>
              <a:buFont typeface="+mj-lt"/>
              <a:buAutoNum type="arabicPeriod"/>
            </a:pPr>
            <a:r>
              <a:rPr lang="en-US" sz="1200" b="1" kern="1200" dirty="0">
                <a:latin typeface="+mn-lt"/>
                <a:ea typeface="+mn-ea"/>
                <a:cs typeface="+mn-cs"/>
              </a:rPr>
              <a:t>Are the number of users different for both cabs</a:t>
            </a: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Null Hypothesis: The number of users are same for both cabs.</a:t>
            </a: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Alternate Hypothesis: The number of users are different for both cabs.</a:t>
            </a:r>
          </a:p>
          <a:p>
            <a:pPr marL="802386" lvl="1" indent="-308610" algn="l" defTabSz="987552">
              <a:spcBef>
                <a:spcPts val="540"/>
              </a:spcBef>
              <a:buFont typeface="Arial" panose="020B0604020202020204" pitchFamily="34" charset="0"/>
              <a:buChar char="•"/>
            </a:pPr>
            <a:endParaRPr lang="en-US" sz="1200" kern="1200" dirty="0">
              <a:latin typeface="+mn-lt"/>
              <a:ea typeface="+mn-ea"/>
              <a:cs typeface="+mn-cs"/>
            </a:endParaRPr>
          </a:p>
          <a:p>
            <a:pPr marL="493776" lvl="1" algn="l" defTabSz="987552">
              <a:spcBef>
                <a:spcPts val="540"/>
              </a:spcBef>
            </a:pPr>
            <a:r>
              <a:rPr lang="en-US" sz="1200" kern="1200" dirty="0">
                <a:solidFill>
                  <a:schemeClr val="bg1">
                    <a:lumMod val="95000"/>
                  </a:schemeClr>
                </a:solidFill>
                <a:latin typeface="+mn-lt"/>
                <a:ea typeface="+mn-ea"/>
                <a:cs typeface="+mn-cs"/>
              </a:rPr>
              <a:t>From the above hypothesis test, its proved that the number of users for both cabs are same.</a:t>
            </a:r>
          </a:p>
          <a:p>
            <a:pPr marL="493776" lvl="1" algn="l" defTabSz="987552">
              <a:spcBef>
                <a:spcPts val="540"/>
              </a:spcBef>
            </a:pPr>
            <a:endParaRPr lang="en-US" sz="1200" b="1" dirty="0">
              <a:solidFill>
                <a:schemeClr val="bg1">
                  <a:lumMod val="95000"/>
                </a:schemeClr>
              </a:solidFill>
            </a:endParaRPr>
          </a:p>
          <a:p>
            <a:pPr marL="493776" lvl="1" algn="l" defTabSz="987552">
              <a:spcBef>
                <a:spcPts val="540"/>
              </a:spcBef>
            </a:pPr>
            <a:endParaRPr lang="en-US" sz="1200" b="1" kern="1200" dirty="0">
              <a:solidFill>
                <a:schemeClr val="bg1">
                  <a:lumMod val="95000"/>
                </a:schemeClr>
              </a:solidFill>
              <a:latin typeface="+mn-lt"/>
              <a:ea typeface="+mn-ea"/>
              <a:cs typeface="+mn-cs"/>
            </a:endParaRPr>
          </a:p>
          <a:p>
            <a:pPr marL="370332" indent="-370332" algn="l" defTabSz="987552">
              <a:spcBef>
                <a:spcPts val="1080"/>
              </a:spcBef>
              <a:buFont typeface="+mj-lt"/>
              <a:buAutoNum type="arabicPeriod"/>
            </a:pPr>
            <a:r>
              <a:rPr lang="en-GB" sz="1200" b="1" kern="1200" dirty="0">
                <a:latin typeface="Helvetica Neue" panose="02000503000000020004" pitchFamily="2" charset="0"/>
                <a:ea typeface="+mn-ea"/>
                <a:cs typeface="+mn-cs"/>
              </a:rPr>
              <a:t>Are the number of male and female customers different for both cabs</a:t>
            </a:r>
            <a:endParaRPr lang="en-US" sz="1200" b="1" kern="1200" dirty="0">
              <a:latin typeface="Helvetica Neue" panose="02000503000000020004" pitchFamily="2" charset="0"/>
              <a:ea typeface="+mn-ea"/>
              <a:cs typeface="+mn-cs"/>
            </a:endParaRPr>
          </a:p>
          <a:p>
            <a:pPr marL="864108" lvl="1" indent="-370332" algn="l" defTabSz="987552">
              <a:spcBef>
                <a:spcPts val="540"/>
              </a:spcBef>
              <a:buFont typeface="Arial" panose="020B0604020202020204" pitchFamily="34" charset="0"/>
              <a:buChar char="•"/>
            </a:pPr>
            <a:r>
              <a:rPr lang="en-US" sz="1200" kern="1200" dirty="0">
                <a:latin typeface="+mn-lt"/>
                <a:ea typeface="+mn-ea"/>
                <a:cs typeface="+mn-cs"/>
              </a:rPr>
              <a:t>Null Hypothesis: </a:t>
            </a:r>
            <a:r>
              <a:rPr lang="en-GB" sz="1200" b="0" i="0" dirty="0">
                <a:effectLst/>
                <a:latin typeface="Helvetica Neue" panose="02000503000000020004" pitchFamily="2" charset="0"/>
              </a:rPr>
              <a:t>The number of male and female customers are not different for both cabs.</a:t>
            </a:r>
            <a:endParaRPr lang="en-US" sz="1200" kern="1200" dirty="0">
              <a:latin typeface="+mn-lt"/>
              <a:ea typeface="+mn-ea"/>
              <a:cs typeface="+mn-cs"/>
            </a:endParaRPr>
          </a:p>
          <a:p>
            <a:pPr marL="864108" lvl="1" indent="-370332" algn="l" defTabSz="987552">
              <a:spcBef>
                <a:spcPts val="540"/>
              </a:spcBef>
              <a:buFont typeface="Arial" panose="020B0604020202020204" pitchFamily="34" charset="0"/>
              <a:buChar char="•"/>
            </a:pPr>
            <a:r>
              <a:rPr lang="en-US" sz="1200" kern="1200" dirty="0">
                <a:latin typeface="+mn-lt"/>
                <a:ea typeface="+mn-ea"/>
                <a:cs typeface="+mn-cs"/>
              </a:rPr>
              <a:t>Alternate Hypothesis: </a:t>
            </a:r>
            <a:r>
              <a:rPr lang="en-GB" sz="1200" b="0" i="0" dirty="0">
                <a:effectLst/>
                <a:latin typeface="Helvetica Neue" panose="02000503000000020004" pitchFamily="2" charset="0"/>
              </a:rPr>
              <a:t>The number of male and female customers are different for both cabs.</a:t>
            </a:r>
            <a:endParaRPr lang="en-US" sz="1200" kern="1200" dirty="0">
              <a:latin typeface="+mn-lt"/>
              <a:ea typeface="+mn-ea"/>
              <a:cs typeface="+mn-cs"/>
            </a:endParaRPr>
          </a:p>
          <a:p>
            <a:pPr marL="864108" lvl="1" indent="-370332" algn="l" defTabSz="987552">
              <a:spcBef>
                <a:spcPts val="540"/>
              </a:spcBef>
              <a:buFont typeface="Arial" panose="020B0604020202020204" pitchFamily="34" charset="0"/>
              <a:buChar char="•"/>
            </a:pPr>
            <a:endParaRPr lang="en-US" sz="1200" kern="1200" dirty="0">
              <a:latin typeface="+mn-lt"/>
              <a:ea typeface="+mn-ea"/>
              <a:cs typeface="+mn-cs"/>
            </a:endParaRPr>
          </a:p>
          <a:p>
            <a:pPr marL="493776" lvl="1" algn="l" defTabSz="987552">
              <a:spcBef>
                <a:spcPts val="540"/>
              </a:spcBef>
            </a:pPr>
            <a:r>
              <a:rPr lang="en-US" sz="1200" kern="1200" dirty="0">
                <a:solidFill>
                  <a:schemeClr val="bg1">
                    <a:lumMod val="95000"/>
                  </a:schemeClr>
                </a:solidFill>
                <a:latin typeface="+mn-lt"/>
                <a:ea typeface="+mn-ea"/>
                <a:cs typeface="+mn-cs"/>
              </a:rPr>
              <a:t>From the above hypothesis test, </a:t>
            </a:r>
            <a:r>
              <a:rPr lang="en-GB" sz="1200" kern="1200" dirty="0">
                <a:solidFill>
                  <a:schemeClr val="bg1">
                    <a:lumMod val="95000"/>
                  </a:schemeClr>
                </a:solidFill>
                <a:latin typeface="Helvetica Neue" panose="02000503000000020004" pitchFamily="2" charset="0"/>
                <a:ea typeface="+mn-ea"/>
                <a:cs typeface="+mn-cs"/>
              </a:rPr>
              <a:t>its proved that the number of male and female customers for both cabs are different</a:t>
            </a:r>
            <a:r>
              <a:rPr lang="en-US" sz="1200" kern="1200" dirty="0">
                <a:solidFill>
                  <a:schemeClr val="bg1">
                    <a:lumMod val="95000"/>
                  </a:schemeClr>
                </a:solidFill>
                <a:latin typeface="+mn-lt"/>
                <a:ea typeface="+mn-ea"/>
                <a:cs typeface="+mn-cs"/>
              </a:rPr>
              <a:t>.</a:t>
            </a:r>
            <a:endParaRPr lang="en-US" sz="1200" b="1" kern="1200" dirty="0">
              <a:solidFill>
                <a:schemeClr val="bg1">
                  <a:lumMod val="95000"/>
                </a:schemeClr>
              </a:solidFill>
              <a:latin typeface="+mn-lt"/>
              <a:ea typeface="+mn-ea"/>
              <a:cs typeface="+mn-cs"/>
            </a:endParaRPr>
          </a:p>
          <a:p>
            <a:pPr lvl="1" algn="l"/>
            <a:endParaRPr lang="en-US" sz="900" b="1" i="0" dirty="0">
              <a:effectLst/>
            </a:endParaRPr>
          </a:p>
        </p:txBody>
      </p:sp>
      <p:pic>
        <p:nvPicPr>
          <p:cNvPr id="8" name="Picture 7">
            <a:extLst>
              <a:ext uri="{FF2B5EF4-FFF2-40B4-BE49-F238E27FC236}">
                <a16:creationId xmlns:a16="http://schemas.microsoft.com/office/drawing/2014/main" id="{3046771C-D0D9-D70C-2705-AC0B84681EAB}"/>
              </a:ext>
            </a:extLst>
          </p:cNvPr>
          <p:cNvPicPr>
            <a:picLocks noChangeAspect="1"/>
          </p:cNvPicPr>
          <p:nvPr/>
        </p:nvPicPr>
        <p:blipFill>
          <a:blip r:embed="rId4"/>
          <a:stretch>
            <a:fillRect/>
          </a:stretch>
        </p:blipFill>
        <p:spPr>
          <a:xfrm>
            <a:off x="238655" y="4248207"/>
            <a:ext cx="5399999" cy="1293651"/>
          </a:xfrm>
          <a:prstGeom prst="rect">
            <a:avLst/>
          </a:prstGeom>
        </p:spPr>
      </p:pic>
      <p:sp>
        <p:nvSpPr>
          <p:cNvPr id="9" name="TextBox 8">
            <a:extLst>
              <a:ext uri="{FF2B5EF4-FFF2-40B4-BE49-F238E27FC236}">
                <a16:creationId xmlns:a16="http://schemas.microsoft.com/office/drawing/2014/main" id="{535C5C67-47C1-38E2-5247-584352E1EEDD}"/>
              </a:ext>
            </a:extLst>
          </p:cNvPr>
          <p:cNvSpPr txBox="1"/>
          <p:nvPr/>
        </p:nvSpPr>
        <p:spPr>
          <a:xfrm>
            <a:off x="2275137" y="3766238"/>
            <a:ext cx="1189980" cy="316317"/>
          </a:xfrm>
          <a:prstGeom prst="rect">
            <a:avLst/>
          </a:prstGeom>
          <a:noFill/>
        </p:spPr>
        <p:txBody>
          <a:bodyPr wrap="square" rtlCol="0">
            <a:spAutoFit/>
          </a:bodyPr>
          <a:lstStyle/>
          <a:p>
            <a:pPr defTabSz="987552">
              <a:spcAft>
                <a:spcPts val="600"/>
              </a:spcAft>
            </a:pPr>
            <a:r>
              <a:rPr lang="en-US" sz="1404" kern="1200">
                <a:solidFill>
                  <a:schemeClr val="tx1"/>
                </a:solidFill>
                <a:latin typeface="+mn-lt"/>
                <a:ea typeface="+mn-ea"/>
                <a:cs typeface="+mn-cs"/>
              </a:rPr>
              <a:t>Hypothesis 1</a:t>
            </a:r>
            <a:endParaRPr lang="en-US" sz="1300"/>
          </a:p>
        </p:txBody>
      </p:sp>
      <p:sp>
        <p:nvSpPr>
          <p:cNvPr id="13" name="TextBox 12">
            <a:extLst>
              <a:ext uri="{FF2B5EF4-FFF2-40B4-BE49-F238E27FC236}">
                <a16:creationId xmlns:a16="http://schemas.microsoft.com/office/drawing/2014/main" id="{30ADDB5C-8CFA-6940-60C5-8274FD6A4983}"/>
              </a:ext>
            </a:extLst>
          </p:cNvPr>
          <p:cNvSpPr txBox="1"/>
          <p:nvPr/>
        </p:nvSpPr>
        <p:spPr>
          <a:xfrm>
            <a:off x="2237466" y="5707510"/>
            <a:ext cx="1192633" cy="316317"/>
          </a:xfrm>
          <a:prstGeom prst="rect">
            <a:avLst/>
          </a:prstGeom>
          <a:noFill/>
        </p:spPr>
        <p:txBody>
          <a:bodyPr wrap="square" rtlCol="0">
            <a:spAutoFit/>
          </a:bodyPr>
          <a:lstStyle/>
          <a:p>
            <a:pPr defTabSz="987552">
              <a:spcAft>
                <a:spcPts val="600"/>
              </a:spcAft>
            </a:pPr>
            <a:r>
              <a:rPr lang="en-US" sz="1404" kern="1200" dirty="0">
                <a:solidFill>
                  <a:schemeClr val="tx1"/>
                </a:solidFill>
                <a:latin typeface="+mn-lt"/>
                <a:ea typeface="+mn-ea"/>
                <a:cs typeface="+mn-cs"/>
              </a:rPr>
              <a:t>Hypothesis 2</a:t>
            </a:r>
            <a:endParaRPr lang="en-US" sz="1300" dirty="0"/>
          </a:p>
        </p:txBody>
      </p:sp>
    </p:spTree>
    <p:extLst>
      <p:ext uri="{BB962C8B-B14F-4D97-AF65-F5344CB8AC3E}">
        <p14:creationId xmlns:p14="http://schemas.microsoft.com/office/powerpoint/2010/main" val="87913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5881921" y="605819"/>
            <a:ext cx="5851461" cy="1265302"/>
          </a:xfrm>
        </p:spPr>
        <p:txBody>
          <a:bodyPr vert="horz" lIns="91440" tIns="45720" rIns="91440" bIns="45720" rtlCol="0" anchor="b" anchorCtr="0">
            <a:normAutofit/>
          </a:bodyPr>
          <a:lstStyle/>
          <a:p>
            <a:pPr algn="l" defTabSz="987552"/>
            <a:r>
              <a:rPr lang="en-US" sz="4320"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49" y="526258"/>
            <a:ext cx="2792412" cy="2792412"/>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5883339" y="2228052"/>
            <a:ext cx="5851461" cy="4103690"/>
          </a:xfrm>
        </p:spPr>
        <p:txBody>
          <a:bodyPr vert="horz" lIns="91440" tIns="45720" rIns="91440" bIns="45720" rtlCol="0" anchor="ctr">
            <a:normAutofit/>
          </a:bodyPr>
          <a:lstStyle/>
          <a:p>
            <a:pPr marL="370332" indent="-370332" algn="l" defTabSz="987552">
              <a:spcBef>
                <a:spcPts val="1080"/>
              </a:spcBef>
              <a:buFont typeface="+mj-lt"/>
              <a:buAutoNum type="arabicPeriod" startAt="3"/>
            </a:pPr>
            <a:r>
              <a:rPr lang="en-GB" sz="1200" b="1" i="0" dirty="0">
                <a:solidFill>
                  <a:srgbClr val="000000"/>
                </a:solidFill>
                <a:effectLst/>
                <a:latin typeface="Helvetica Neue" panose="02000503000000020004" pitchFamily="2" charset="0"/>
              </a:rPr>
              <a:t>Is there any difference in Price Charged between the Male and Female customers for both cabs</a:t>
            </a:r>
            <a:endParaRPr lang="en-US" sz="1200" b="1" kern="1200" dirty="0">
              <a:latin typeface="+mn-lt"/>
              <a:ea typeface="+mn-ea"/>
              <a:cs typeface="+mn-cs"/>
            </a:endParaRP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Null Hypothesis: </a:t>
            </a:r>
            <a:r>
              <a:rPr lang="en-GB" sz="1200" b="0" i="0" dirty="0">
                <a:effectLst/>
                <a:latin typeface="Helvetica Neue" panose="02000503000000020004" pitchFamily="2" charset="0"/>
              </a:rPr>
              <a:t>There is no difference in Price Charged for Male and Female customers.</a:t>
            </a:r>
            <a:endParaRPr lang="en-US" sz="1200" kern="1200" dirty="0">
              <a:latin typeface="+mn-lt"/>
              <a:ea typeface="+mn-ea"/>
              <a:cs typeface="+mn-cs"/>
            </a:endParaRP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Alternate Hypothesis: </a:t>
            </a:r>
            <a:r>
              <a:rPr lang="en-GB" sz="1200" b="0" i="0" dirty="0">
                <a:effectLst/>
                <a:latin typeface="Helvetica Neue" panose="02000503000000020004" pitchFamily="2" charset="0"/>
              </a:rPr>
              <a:t>There is a difference in Price Charged for Male and Female customers.</a:t>
            </a:r>
            <a:endParaRPr lang="en-US" sz="1200" kern="1200" dirty="0">
              <a:latin typeface="+mn-lt"/>
              <a:ea typeface="+mn-ea"/>
              <a:cs typeface="+mn-cs"/>
            </a:endParaRPr>
          </a:p>
          <a:p>
            <a:pPr marL="802386" lvl="1" indent="-308610" algn="l" defTabSz="987552">
              <a:spcBef>
                <a:spcPts val="540"/>
              </a:spcBef>
              <a:buFont typeface="Arial" panose="020B0604020202020204" pitchFamily="34" charset="0"/>
              <a:buChar char="•"/>
            </a:pPr>
            <a:endParaRPr lang="en-US" sz="1200" kern="1200" dirty="0">
              <a:latin typeface="+mn-lt"/>
              <a:ea typeface="+mn-ea"/>
              <a:cs typeface="+mn-cs"/>
            </a:endParaRPr>
          </a:p>
          <a:p>
            <a:pPr marL="493776" lvl="1" algn="l" defTabSz="987552">
              <a:spcBef>
                <a:spcPts val="540"/>
              </a:spcBef>
            </a:pPr>
            <a:r>
              <a:rPr lang="en-US" sz="1200" kern="1200" dirty="0">
                <a:solidFill>
                  <a:schemeClr val="bg1"/>
                </a:solidFill>
                <a:latin typeface="+mn-lt"/>
                <a:ea typeface="+mn-ea"/>
                <a:cs typeface="+mn-cs"/>
              </a:rPr>
              <a:t>From the above hypothesis test, </a:t>
            </a:r>
            <a:r>
              <a:rPr lang="en-GB" sz="1200" b="0" i="0" dirty="0">
                <a:solidFill>
                  <a:schemeClr val="bg1"/>
                </a:solidFill>
                <a:effectLst/>
                <a:latin typeface="Helvetica Neue" panose="02000503000000020004" pitchFamily="2" charset="0"/>
              </a:rPr>
              <a:t>its proved that Pink cab charges nearly same Price for male and female customers. Whereas, Yellow cabs charges different price for male and female customers</a:t>
            </a:r>
            <a:r>
              <a:rPr lang="en-US" sz="1200" kern="1200" dirty="0">
                <a:solidFill>
                  <a:schemeClr val="bg1"/>
                </a:solidFill>
                <a:latin typeface="+mn-lt"/>
                <a:ea typeface="+mn-ea"/>
                <a:cs typeface="+mn-cs"/>
              </a:rPr>
              <a:t>.</a:t>
            </a:r>
            <a:endParaRPr lang="en-US" sz="1200" b="1" kern="1200" dirty="0">
              <a:solidFill>
                <a:schemeClr val="bg1"/>
              </a:solidFill>
              <a:latin typeface="+mn-lt"/>
              <a:ea typeface="+mn-ea"/>
              <a:cs typeface="+mn-cs"/>
            </a:endParaRPr>
          </a:p>
        </p:txBody>
      </p:sp>
      <p:sp>
        <p:nvSpPr>
          <p:cNvPr id="9" name="TextBox 8">
            <a:extLst>
              <a:ext uri="{FF2B5EF4-FFF2-40B4-BE49-F238E27FC236}">
                <a16:creationId xmlns:a16="http://schemas.microsoft.com/office/drawing/2014/main" id="{535C5C67-47C1-38E2-5247-584352E1EEDD}"/>
              </a:ext>
            </a:extLst>
          </p:cNvPr>
          <p:cNvSpPr txBox="1"/>
          <p:nvPr/>
        </p:nvSpPr>
        <p:spPr>
          <a:xfrm>
            <a:off x="2193309" y="5695270"/>
            <a:ext cx="1189980" cy="316317"/>
          </a:xfrm>
          <a:prstGeom prst="rect">
            <a:avLst/>
          </a:prstGeom>
          <a:noFill/>
        </p:spPr>
        <p:txBody>
          <a:bodyPr wrap="square" rtlCol="0">
            <a:spAutoFit/>
          </a:bodyPr>
          <a:lstStyle/>
          <a:p>
            <a:pPr defTabSz="987552">
              <a:spcAft>
                <a:spcPts val="600"/>
              </a:spcAft>
            </a:pPr>
            <a:r>
              <a:rPr lang="en-US" sz="1404" kern="1200" dirty="0">
                <a:solidFill>
                  <a:schemeClr val="tx1"/>
                </a:solidFill>
                <a:latin typeface="+mn-lt"/>
                <a:ea typeface="+mn-ea"/>
                <a:cs typeface="+mn-cs"/>
              </a:rPr>
              <a:t>Hypothesis 3</a:t>
            </a:r>
            <a:endParaRPr lang="en-US" sz="1300" dirty="0"/>
          </a:p>
        </p:txBody>
      </p:sp>
      <p:pic>
        <p:nvPicPr>
          <p:cNvPr id="5" name="Picture 4">
            <a:extLst>
              <a:ext uri="{FF2B5EF4-FFF2-40B4-BE49-F238E27FC236}">
                <a16:creationId xmlns:a16="http://schemas.microsoft.com/office/drawing/2014/main" id="{1C17B67C-7F9F-6E8E-706A-505C38A9DE80}"/>
              </a:ext>
            </a:extLst>
          </p:cNvPr>
          <p:cNvPicPr>
            <a:picLocks noChangeAspect="1"/>
          </p:cNvPicPr>
          <p:nvPr/>
        </p:nvPicPr>
        <p:blipFill>
          <a:blip r:embed="rId3"/>
          <a:stretch>
            <a:fillRect/>
          </a:stretch>
        </p:blipFill>
        <p:spPr>
          <a:xfrm>
            <a:off x="324000" y="2700000"/>
            <a:ext cx="5449450" cy="2793600"/>
          </a:xfrm>
          <a:prstGeom prst="rect">
            <a:avLst/>
          </a:prstGeom>
        </p:spPr>
      </p:pic>
    </p:spTree>
    <p:extLst>
      <p:ext uri="{BB962C8B-B14F-4D97-AF65-F5344CB8AC3E}">
        <p14:creationId xmlns:p14="http://schemas.microsoft.com/office/powerpoint/2010/main" val="400480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5881921" y="605819"/>
            <a:ext cx="5851461" cy="1265302"/>
          </a:xfrm>
        </p:spPr>
        <p:txBody>
          <a:bodyPr vert="horz" lIns="91440" tIns="45720" rIns="91440" bIns="45720" rtlCol="0" anchor="b" anchorCtr="0">
            <a:normAutofit/>
          </a:bodyPr>
          <a:lstStyle/>
          <a:p>
            <a:pPr algn="l" defTabSz="987552"/>
            <a:r>
              <a:rPr lang="en-US" sz="4320" b="1" kern="1200" dirty="0">
                <a:solidFill>
                  <a:schemeClr val="tx1"/>
                </a:solidFill>
                <a:latin typeface="+mj-lt"/>
                <a:ea typeface="+mj-ea"/>
                <a:cs typeface="+mj-cs"/>
              </a:rPr>
              <a:t>Hypothesis</a:t>
            </a:r>
            <a:endParaRPr lang="en-US" sz="4000" b="1" dirty="0"/>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49" y="526258"/>
            <a:ext cx="2792412" cy="2792412"/>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5883339" y="2228052"/>
            <a:ext cx="5851461" cy="4103690"/>
          </a:xfrm>
        </p:spPr>
        <p:txBody>
          <a:bodyPr vert="horz" lIns="91440" tIns="45720" rIns="91440" bIns="45720" rtlCol="0" anchor="ctr">
            <a:normAutofit/>
          </a:bodyPr>
          <a:lstStyle/>
          <a:p>
            <a:pPr marL="370332" indent="-370332" algn="l" defTabSz="987552">
              <a:spcBef>
                <a:spcPts val="1080"/>
              </a:spcBef>
              <a:buFont typeface="+mj-lt"/>
              <a:buAutoNum type="arabicPeriod" startAt="4"/>
            </a:pPr>
            <a:r>
              <a:rPr lang="en-GB" sz="1200" b="1" i="0" dirty="0">
                <a:effectLst/>
                <a:latin typeface="Helvetica Neue" panose="02000503000000020004" pitchFamily="2" charset="0"/>
              </a:rPr>
              <a:t>Is there any difference in Profit margin between the Male and Female customers for both cabs</a:t>
            </a:r>
            <a:endParaRPr lang="en-US" sz="1200" b="1" kern="1200" dirty="0">
              <a:latin typeface="+mn-lt"/>
              <a:ea typeface="+mn-ea"/>
              <a:cs typeface="+mn-cs"/>
            </a:endParaRP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Null Hypothesis: </a:t>
            </a:r>
            <a:r>
              <a:rPr lang="en-GB" sz="1200" b="0" i="0" dirty="0">
                <a:effectLst/>
                <a:latin typeface="Helvetica Neue" panose="02000503000000020004" pitchFamily="2" charset="0"/>
              </a:rPr>
              <a:t>There is no difference in Profit for Male and Female customers</a:t>
            </a:r>
            <a:r>
              <a:rPr lang="en-US" sz="1200" kern="1200" dirty="0">
                <a:latin typeface="+mn-lt"/>
                <a:ea typeface="+mn-ea"/>
                <a:cs typeface="+mn-cs"/>
              </a:rPr>
              <a:t>.</a:t>
            </a:r>
          </a:p>
          <a:p>
            <a:pPr marL="802386" lvl="1" indent="-308610" algn="l" defTabSz="987552">
              <a:spcBef>
                <a:spcPts val="540"/>
              </a:spcBef>
              <a:buFont typeface="Arial" panose="020B0604020202020204" pitchFamily="34" charset="0"/>
              <a:buChar char="•"/>
            </a:pPr>
            <a:r>
              <a:rPr lang="en-US" sz="1200" kern="1200" dirty="0">
                <a:latin typeface="+mn-lt"/>
                <a:ea typeface="+mn-ea"/>
                <a:cs typeface="+mn-cs"/>
              </a:rPr>
              <a:t>Alternate Hypothesis:</a:t>
            </a:r>
            <a:r>
              <a:rPr lang="en-GB" sz="1200" b="0" i="0" dirty="0">
                <a:effectLst/>
                <a:latin typeface="Helvetica Neue" panose="02000503000000020004" pitchFamily="2" charset="0"/>
              </a:rPr>
              <a:t>There is a difference in Profit for Male and Female customers</a:t>
            </a:r>
            <a:r>
              <a:rPr lang="en-US" sz="1200" kern="1200" dirty="0">
                <a:latin typeface="+mn-lt"/>
                <a:ea typeface="+mn-ea"/>
                <a:cs typeface="+mn-cs"/>
              </a:rPr>
              <a:t>.</a:t>
            </a:r>
          </a:p>
          <a:p>
            <a:pPr marL="802386" lvl="1" indent="-308610" algn="l" defTabSz="987552">
              <a:spcBef>
                <a:spcPts val="540"/>
              </a:spcBef>
              <a:buFont typeface="Arial" panose="020B0604020202020204" pitchFamily="34" charset="0"/>
              <a:buChar char="•"/>
            </a:pPr>
            <a:endParaRPr lang="en-US" sz="1200" kern="1200" dirty="0">
              <a:latin typeface="+mn-lt"/>
              <a:ea typeface="+mn-ea"/>
              <a:cs typeface="+mn-cs"/>
            </a:endParaRPr>
          </a:p>
          <a:p>
            <a:pPr marL="493776" lvl="1" algn="l" defTabSz="987552">
              <a:spcBef>
                <a:spcPts val="540"/>
              </a:spcBef>
            </a:pPr>
            <a:r>
              <a:rPr lang="en-US" sz="1200" kern="1200" dirty="0">
                <a:solidFill>
                  <a:schemeClr val="bg1"/>
                </a:solidFill>
                <a:latin typeface="+mn-lt"/>
                <a:ea typeface="+mn-ea"/>
                <a:cs typeface="+mn-cs"/>
              </a:rPr>
              <a:t>From the above hypothesis test, </a:t>
            </a:r>
            <a:r>
              <a:rPr lang="en-GB" sz="1200" b="0" i="0" dirty="0">
                <a:solidFill>
                  <a:schemeClr val="bg1"/>
                </a:solidFill>
                <a:effectLst/>
                <a:latin typeface="Helvetica Neue" panose="02000503000000020004" pitchFamily="2" charset="0"/>
              </a:rPr>
              <a:t>its proved that Pink cab has negligible Profit for male and female customers. Whereas, Yellow cabs different profit for male and female customers</a:t>
            </a:r>
            <a:r>
              <a:rPr lang="en-US" sz="1200" kern="1200" dirty="0">
                <a:solidFill>
                  <a:schemeClr val="bg1"/>
                </a:solidFill>
                <a:latin typeface="+mn-lt"/>
                <a:ea typeface="+mn-ea"/>
                <a:cs typeface="+mn-cs"/>
              </a:rPr>
              <a:t>.</a:t>
            </a:r>
            <a:endParaRPr lang="en-US" sz="1200" b="1" kern="1200" dirty="0">
              <a:solidFill>
                <a:schemeClr val="bg1"/>
              </a:solidFill>
              <a:latin typeface="+mn-lt"/>
              <a:ea typeface="+mn-ea"/>
              <a:cs typeface="+mn-cs"/>
            </a:endParaRPr>
          </a:p>
          <a:p>
            <a:pPr lvl="1" algn="l"/>
            <a:endParaRPr lang="en-US" sz="900" b="1" i="0" dirty="0">
              <a:effectLst/>
            </a:endParaRPr>
          </a:p>
        </p:txBody>
      </p:sp>
      <p:sp>
        <p:nvSpPr>
          <p:cNvPr id="9" name="TextBox 8">
            <a:extLst>
              <a:ext uri="{FF2B5EF4-FFF2-40B4-BE49-F238E27FC236}">
                <a16:creationId xmlns:a16="http://schemas.microsoft.com/office/drawing/2014/main" id="{535C5C67-47C1-38E2-5247-584352E1EEDD}"/>
              </a:ext>
            </a:extLst>
          </p:cNvPr>
          <p:cNvSpPr txBox="1"/>
          <p:nvPr/>
        </p:nvSpPr>
        <p:spPr>
          <a:xfrm>
            <a:off x="2275137" y="5651315"/>
            <a:ext cx="1189980" cy="316317"/>
          </a:xfrm>
          <a:prstGeom prst="rect">
            <a:avLst/>
          </a:prstGeom>
          <a:noFill/>
        </p:spPr>
        <p:txBody>
          <a:bodyPr wrap="square" rtlCol="0">
            <a:spAutoFit/>
          </a:bodyPr>
          <a:lstStyle/>
          <a:p>
            <a:pPr defTabSz="987552">
              <a:spcAft>
                <a:spcPts val="600"/>
              </a:spcAft>
            </a:pPr>
            <a:r>
              <a:rPr lang="en-US" sz="1404" kern="1200" dirty="0">
                <a:solidFill>
                  <a:schemeClr val="tx1"/>
                </a:solidFill>
                <a:latin typeface="+mn-lt"/>
                <a:ea typeface="+mn-ea"/>
                <a:cs typeface="+mn-cs"/>
              </a:rPr>
              <a:t>Hypothesis 4</a:t>
            </a:r>
            <a:endParaRPr lang="en-US" sz="1300" dirty="0"/>
          </a:p>
        </p:txBody>
      </p:sp>
      <p:pic>
        <p:nvPicPr>
          <p:cNvPr id="5" name="Picture 4">
            <a:extLst>
              <a:ext uri="{FF2B5EF4-FFF2-40B4-BE49-F238E27FC236}">
                <a16:creationId xmlns:a16="http://schemas.microsoft.com/office/drawing/2014/main" id="{F8DB45D2-B30D-7E24-73E3-C0709FB584E6}"/>
              </a:ext>
            </a:extLst>
          </p:cNvPr>
          <p:cNvPicPr>
            <a:picLocks noChangeAspect="1"/>
          </p:cNvPicPr>
          <p:nvPr/>
        </p:nvPicPr>
        <p:blipFill>
          <a:blip r:embed="rId3"/>
          <a:stretch>
            <a:fillRect/>
          </a:stretch>
        </p:blipFill>
        <p:spPr>
          <a:xfrm>
            <a:off x="310654" y="2637700"/>
            <a:ext cx="5400000" cy="2792413"/>
          </a:xfrm>
          <a:prstGeom prst="rect">
            <a:avLst/>
          </a:prstGeom>
        </p:spPr>
      </p:pic>
    </p:spTree>
    <p:extLst>
      <p:ext uri="{BB962C8B-B14F-4D97-AF65-F5344CB8AC3E}">
        <p14:creationId xmlns:p14="http://schemas.microsoft.com/office/powerpoint/2010/main" val="2668355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5882400" y="604800"/>
            <a:ext cx="5740223" cy="1241248"/>
          </a:xfrm>
        </p:spPr>
        <p:txBody>
          <a:bodyPr vert="horz" lIns="91440" tIns="45720" rIns="91440" bIns="45720" rtlCol="0" anchor="b" anchorCtr="0">
            <a:normAutofit/>
          </a:bodyPr>
          <a:lstStyle/>
          <a:p>
            <a:pPr algn="l" defTabSz="967801"/>
            <a:r>
              <a:rPr lang="en-US" sz="4234" b="1" kern="1200">
                <a:solidFill>
                  <a:schemeClr val="tx1"/>
                </a:solidFill>
                <a:latin typeface="+mj-lt"/>
                <a:ea typeface="+mj-ea"/>
                <a:cs typeface="+mj-cs"/>
              </a:rPr>
              <a:t>Hypothesis</a:t>
            </a:r>
            <a:endParaRPr lang="en-US" sz="4000" b="1" dirty="0"/>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199" y="511199"/>
            <a:ext cx="2793600" cy="2793600"/>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5882400" y="2206800"/>
            <a:ext cx="5740223" cy="4025678"/>
          </a:xfrm>
        </p:spPr>
        <p:txBody>
          <a:bodyPr vert="horz" lIns="91440" tIns="45720" rIns="91440" bIns="45720" rtlCol="0" anchor="ctr">
            <a:normAutofit/>
          </a:bodyPr>
          <a:lstStyle/>
          <a:p>
            <a:pPr marL="362925" indent="-362925" algn="l" defTabSz="967801">
              <a:spcBef>
                <a:spcPts val="1058"/>
              </a:spcBef>
              <a:buFont typeface="+mj-lt"/>
              <a:buAutoNum type="arabicPeriod" startAt="5"/>
            </a:pPr>
            <a:r>
              <a:rPr lang="en-GB" sz="1200" b="1" i="0">
                <a:solidFill>
                  <a:srgbClr val="000000"/>
                </a:solidFill>
                <a:effectLst/>
              </a:rPr>
              <a:t>Is there any difference on Price charged for Age &gt; 60 for both cabs</a:t>
            </a:r>
            <a:endParaRPr lang="en-US" sz="1200" b="1" kern="1200">
              <a:solidFill>
                <a:schemeClr val="tx1"/>
              </a:solidFill>
              <a:ea typeface="+mn-ea"/>
              <a:cs typeface="+mn-cs"/>
            </a:endParaRPr>
          </a:p>
          <a:p>
            <a:pPr marL="786338" lvl="1" indent="-302438" algn="l" defTabSz="967801">
              <a:spcBef>
                <a:spcPts val="529"/>
              </a:spcBef>
              <a:buFont typeface="Arial" panose="020B0604020202020204" pitchFamily="34" charset="0"/>
              <a:buChar char="•"/>
            </a:pPr>
            <a:r>
              <a:rPr lang="en-US" sz="1200" kern="1200">
                <a:solidFill>
                  <a:schemeClr val="tx1"/>
                </a:solidFill>
                <a:ea typeface="+mn-ea"/>
                <a:cs typeface="+mn-cs"/>
              </a:rPr>
              <a:t>Null Hypothesis: There is no difference on the Price Charged for the users above 60 years of Age.</a:t>
            </a:r>
          </a:p>
          <a:p>
            <a:pPr marL="786338" lvl="1" indent="-302438" algn="l" defTabSz="967801">
              <a:spcBef>
                <a:spcPts val="529"/>
              </a:spcBef>
              <a:buFont typeface="Arial" panose="020B0604020202020204" pitchFamily="34" charset="0"/>
              <a:buChar char="•"/>
            </a:pPr>
            <a:r>
              <a:rPr lang="en-US" sz="1200" kern="1200">
                <a:solidFill>
                  <a:schemeClr val="tx1"/>
                </a:solidFill>
                <a:ea typeface="+mn-ea"/>
                <a:cs typeface="+mn-cs"/>
              </a:rPr>
              <a:t>Alternate Hypothesis: There is a difference on the Price Charged for the users above 60 years of Age.</a:t>
            </a:r>
          </a:p>
          <a:p>
            <a:pPr marL="786338" lvl="1" indent="-302438" algn="l" defTabSz="967801">
              <a:spcBef>
                <a:spcPts val="529"/>
              </a:spcBef>
              <a:buFont typeface="Arial" panose="020B0604020202020204" pitchFamily="34" charset="0"/>
              <a:buChar char="•"/>
            </a:pPr>
            <a:endParaRPr lang="en-US" sz="1200" kern="1200">
              <a:solidFill>
                <a:schemeClr val="tx1"/>
              </a:solidFill>
              <a:ea typeface="+mn-ea"/>
              <a:cs typeface="+mn-cs"/>
            </a:endParaRPr>
          </a:p>
          <a:p>
            <a:pPr marL="483900" lvl="1" algn="l" defTabSz="967801">
              <a:spcBef>
                <a:spcPts val="529"/>
              </a:spcBef>
            </a:pPr>
            <a:r>
              <a:rPr lang="en-US" sz="1200" kern="1200">
                <a:solidFill>
                  <a:schemeClr val="bg1">
                    <a:lumMod val="95000"/>
                  </a:schemeClr>
                </a:solidFill>
                <a:ea typeface="+mn-ea"/>
                <a:cs typeface="+mn-cs"/>
              </a:rPr>
              <a:t>From the above hypothesis test, its proved that Pink cab charges nearly same Price for customers above 60 years of age. Whereas, Yellow cabs charges less for the customers above the age of 60.</a:t>
            </a:r>
            <a:endParaRPr lang="en-US" sz="1200" kern="1200" dirty="0">
              <a:solidFill>
                <a:schemeClr val="bg1">
                  <a:lumMod val="95000"/>
                </a:schemeClr>
              </a:solidFill>
              <a:ea typeface="+mn-ea"/>
              <a:cs typeface="+mn-cs"/>
            </a:endParaRPr>
          </a:p>
        </p:txBody>
      </p:sp>
      <p:sp>
        <p:nvSpPr>
          <p:cNvPr id="13" name="TextBox 12">
            <a:extLst>
              <a:ext uri="{FF2B5EF4-FFF2-40B4-BE49-F238E27FC236}">
                <a16:creationId xmlns:a16="http://schemas.microsoft.com/office/drawing/2014/main" id="{30ADDB5C-8CFA-6940-60C5-8274FD6A4983}"/>
              </a:ext>
            </a:extLst>
          </p:cNvPr>
          <p:cNvSpPr txBox="1"/>
          <p:nvPr/>
        </p:nvSpPr>
        <p:spPr>
          <a:xfrm>
            <a:off x="2418014" y="5734535"/>
            <a:ext cx="1169961" cy="310304"/>
          </a:xfrm>
          <a:prstGeom prst="rect">
            <a:avLst/>
          </a:prstGeom>
          <a:noFill/>
        </p:spPr>
        <p:txBody>
          <a:bodyPr wrap="square" rtlCol="0">
            <a:spAutoFit/>
          </a:bodyPr>
          <a:lstStyle/>
          <a:p>
            <a:pPr defTabSz="967801">
              <a:spcAft>
                <a:spcPts val="588"/>
              </a:spcAft>
            </a:pPr>
            <a:r>
              <a:rPr lang="en-US" sz="1376" kern="1200" dirty="0">
                <a:solidFill>
                  <a:schemeClr val="tx1"/>
                </a:solidFill>
                <a:latin typeface="+mn-lt"/>
                <a:ea typeface="+mn-ea"/>
                <a:cs typeface="+mn-cs"/>
              </a:rPr>
              <a:t>Hypothesis 5</a:t>
            </a:r>
            <a:endParaRPr lang="en-US" sz="1300" dirty="0"/>
          </a:p>
        </p:txBody>
      </p:sp>
      <p:pic>
        <p:nvPicPr>
          <p:cNvPr id="5" name="Picture 4">
            <a:extLst>
              <a:ext uri="{FF2B5EF4-FFF2-40B4-BE49-F238E27FC236}">
                <a16:creationId xmlns:a16="http://schemas.microsoft.com/office/drawing/2014/main" id="{A522D801-B56B-91A2-6924-D9767C9FDCAC}"/>
              </a:ext>
            </a:extLst>
          </p:cNvPr>
          <p:cNvPicPr>
            <a:picLocks noChangeAspect="1"/>
          </p:cNvPicPr>
          <p:nvPr/>
        </p:nvPicPr>
        <p:blipFill>
          <a:blip r:embed="rId3"/>
          <a:stretch>
            <a:fillRect/>
          </a:stretch>
        </p:blipFill>
        <p:spPr>
          <a:xfrm>
            <a:off x="309600" y="2504050"/>
            <a:ext cx="5400000" cy="2709548"/>
          </a:xfrm>
          <a:prstGeom prst="rect">
            <a:avLst/>
          </a:prstGeom>
        </p:spPr>
      </p:pic>
    </p:spTree>
    <p:extLst>
      <p:ext uri="{BB962C8B-B14F-4D97-AF65-F5344CB8AC3E}">
        <p14:creationId xmlns:p14="http://schemas.microsoft.com/office/powerpoint/2010/main" val="238951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6012551" y="670625"/>
            <a:ext cx="5722249" cy="1237362"/>
          </a:xfrm>
        </p:spPr>
        <p:txBody>
          <a:bodyPr vert="horz" lIns="91440" tIns="45720" rIns="91440" bIns="45720" rtlCol="0" anchor="b" anchorCtr="0">
            <a:normAutofit/>
          </a:bodyPr>
          <a:lstStyle/>
          <a:p>
            <a:pPr algn="l" defTabSz="958123"/>
            <a:r>
              <a:rPr lang="en-US" sz="4192"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068" y="577317"/>
            <a:ext cx="2784853" cy="2784853"/>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6012551" y="2267609"/>
            <a:ext cx="5722249" cy="4013073"/>
          </a:xfrm>
        </p:spPr>
        <p:txBody>
          <a:bodyPr vert="horz" lIns="91440" tIns="45720" rIns="91440" bIns="45720" rtlCol="0" anchor="ctr">
            <a:normAutofit/>
          </a:bodyPr>
          <a:lstStyle/>
          <a:p>
            <a:pPr marL="359296" indent="-359296" algn="l" defTabSz="958123">
              <a:spcBef>
                <a:spcPts val="1047"/>
              </a:spcBef>
              <a:buFont typeface="+mj-lt"/>
              <a:buAutoNum type="arabicPeriod" startAt="6"/>
            </a:pPr>
            <a:r>
              <a:rPr lang="en-GB" sz="1200" b="1" kern="1200" dirty="0">
                <a:ea typeface="+mn-ea"/>
                <a:cs typeface="+mn-cs"/>
              </a:rPr>
              <a:t>Is there any difference on Price charged for Age &gt; 60 for both cabs</a:t>
            </a:r>
            <a:endParaRPr lang="en-US" sz="1200" b="1"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Null Hypothesis: </a:t>
            </a:r>
            <a:r>
              <a:rPr lang="en-GB" sz="1200" b="0" i="0" dirty="0">
                <a:effectLst/>
              </a:rPr>
              <a:t>There is no difference in the Profit gained by Card and Cash Payment Mode</a:t>
            </a:r>
            <a:r>
              <a:rPr lang="en-US" sz="1200" kern="1200" dirty="0">
                <a:ea typeface="+mn-ea"/>
                <a:cs typeface="+mn-cs"/>
              </a:rPr>
              <a:t>.</a:t>
            </a:r>
          </a:p>
          <a:p>
            <a:pPr marL="778475" lvl="1" indent="-299414" algn="l" defTabSz="958123">
              <a:spcBef>
                <a:spcPts val="524"/>
              </a:spcBef>
              <a:buFont typeface="Arial" panose="020B0604020202020204" pitchFamily="34" charset="0"/>
              <a:buChar char="•"/>
            </a:pPr>
            <a:r>
              <a:rPr lang="en-US" sz="1200" kern="1200" dirty="0">
                <a:ea typeface="+mn-ea"/>
                <a:cs typeface="+mn-cs"/>
              </a:rPr>
              <a:t>Alternate Hypothesis: </a:t>
            </a:r>
            <a:r>
              <a:rPr lang="en-GB" sz="1200" b="0" i="0" dirty="0">
                <a:effectLst/>
              </a:rPr>
              <a:t>There is a difference in the Profit gained by Card and Cash Payment Mode</a:t>
            </a:r>
            <a:r>
              <a:rPr lang="en-US" sz="1200" kern="1200" dirty="0">
                <a:ea typeface="+mn-ea"/>
                <a:cs typeface="+mn-cs"/>
              </a:rPr>
              <a:t>.</a:t>
            </a:r>
          </a:p>
          <a:p>
            <a:pPr marL="778475" lvl="1" indent="-299414" algn="l" defTabSz="958123">
              <a:spcBef>
                <a:spcPts val="524"/>
              </a:spcBef>
              <a:buFont typeface="Arial" panose="020B0604020202020204" pitchFamily="34" charset="0"/>
              <a:buChar char="•"/>
            </a:pPr>
            <a:endParaRPr lang="en-US" sz="1200" kern="1200" dirty="0">
              <a:ea typeface="+mn-ea"/>
              <a:cs typeface="+mn-cs"/>
            </a:endParaRPr>
          </a:p>
          <a:p>
            <a:pPr marL="479061" lvl="1" algn="l" defTabSz="958123">
              <a:spcBef>
                <a:spcPts val="524"/>
              </a:spcBef>
            </a:pPr>
            <a:r>
              <a:rPr lang="en-US" sz="1200" kern="1200" dirty="0">
                <a:solidFill>
                  <a:schemeClr val="bg1"/>
                </a:solidFill>
                <a:ea typeface="+mn-ea"/>
                <a:cs typeface="+mn-cs"/>
              </a:rPr>
              <a:t>From the above hypothesis test, </a:t>
            </a:r>
            <a:r>
              <a:rPr lang="en-GB" sz="1200" b="0" i="0" dirty="0">
                <a:solidFill>
                  <a:schemeClr val="bg1"/>
                </a:solidFill>
                <a:effectLst/>
              </a:rPr>
              <a:t>its proved that there is no difference in the Profit gained by Payment Modes for both Pink cab and Yellow cabs</a:t>
            </a:r>
            <a:r>
              <a:rPr lang="en-US" sz="1200" kern="1200" dirty="0">
                <a:solidFill>
                  <a:schemeClr val="bg1"/>
                </a:solidFill>
                <a:ea typeface="+mn-ea"/>
                <a:cs typeface="+mn-cs"/>
              </a:rPr>
              <a:t>.</a:t>
            </a:r>
          </a:p>
        </p:txBody>
      </p:sp>
      <p:sp>
        <p:nvSpPr>
          <p:cNvPr id="13" name="TextBox 12">
            <a:extLst>
              <a:ext uri="{FF2B5EF4-FFF2-40B4-BE49-F238E27FC236}">
                <a16:creationId xmlns:a16="http://schemas.microsoft.com/office/drawing/2014/main" id="{30ADDB5C-8CFA-6940-60C5-8274FD6A4983}"/>
              </a:ext>
            </a:extLst>
          </p:cNvPr>
          <p:cNvSpPr txBox="1"/>
          <p:nvPr/>
        </p:nvSpPr>
        <p:spPr>
          <a:xfrm>
            <a:off x="2559012" y="5784298"/>
            <a:ext cx="1166298" cy="309332"/>
          </a:xfrm>
          <a:prstGeom prst="rect">
            <a:avLst/>
          </a:prstGeom>
          <a:noFill/>
        </p:spPr>
        <p:txBody>
          <a:bodyPr wrap="square" rtlCol="0">
            <a:spAutoFit/>
          </a:bodyPr>
          <a:lstStyle/>
          <a:p>
            <a:pPr defTabSz="958123">
              <a:spcAft>
                <a:spcPts val="582"/>
              </a:spcAft>
            </a:pPr>
            <a:r>
              <a:rPr lang="en-US" sz="1362" kern="1200" dirty="0">
                <a:solidFill>
                  <a:schemeClr val="tx1"/>
                </a:solidFill>
                <a:latin typeface="+mn-lt"/>
                <a:ea typeface="+mn-ea"/>
                <a:cs typeface="+mn-cs"/>
              </a:rPr>
              <a:t>Hypothesis 6</a:t>
            </a:r>
            <a:endParaRPr lang="en-US" sz="1300" dirty="0"/>
          </a:p>
        </p:txBody>
      </p:sp>
      <p:pic>
        <p:nvPicPr>
          <p:cNvPr id="6" name="Picture 5">
            <a:extLst>
              <a:ext uri="{FF2B5EF4-FFF2-40B4-BE49-F238E27FC236}">
                <a16:creationId xmlns:a16="http://schemas.microsoft.com/office/drawing/2014/main" id="{AD1D5DFE-A5C8-0FC6-6CFB-3CE67E58FFCE}"/>
              </a:ext>
            </a:extLst>
          </p:cNvPr>
          <p:cNvPicPr>
            <a:picLocks noChangeAspect="1"/>
          </p:cNvPicPr>
          <p:nvPr/>
        </p:nvPicPr>
        <p:blipFill>
          <a:blip r:embed="rId3"/>
          <a:stretch>
            <a:fillRect/>
          </a:stretch>
        </p:blipFill>
        <p:spPr>
          <a:xfrm>
            <a:off x="304795" y="2638800"/>
            <a:ext cx="5400000" cy="2784853"/>
          </a:xfrm>
          <a:prstGeom prst="rect">
            <a:avLst/>
          </a:prstGeom>
        </p:spPr>
      </p:pic>
    </p:spTree>
    <p:extLst>
      <p:ext uri="{BB962C8B-B14F-4D97-AF65-F5344CB8AC3E}">
        <p14:creationId xmlns:p14="http://schemas.microsoft.com/office/powerpoint/2010/main" val="1866626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6012551" y="670625"/>
            <a:ext cx="5722249" cy="1237362"/>
          </a:xfrm>
        </p:spPr>
        <p:txBody>
          <a:bodyPr vert="horz" lIns="91440" tIns="45720" rIns="91440" bIns="45720" rtlCol="0" anchor="b" anchorCtr="0">
            <a:normAutofit/>
          </a:bodyPr>
          <a:lstStyle/>
          <a:p>
            <a:pPr algn="l" defTabSz="958123"/>
            <a:r>
              <a:rPr lang="en-US" sz="4192"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068" y="577317"/>
            <a:ext cx="2784853" cy="2784853"/>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6012551" y="2267609"/>
            <a:ext cx="5722249" cy="4013073"/>
          </a:xfrm>
        </p:spPr>
        <p:txBody>
          <a:bodyPr vert="horz" lIns="91440" tIns="45720" rIns="91440" bIns="45720" rtlCol="0" anchor="ctr">
            <a:normAutofit/>
          </a:bodyPr>
          <a:lstStyle/>
          <a:p>
            <a:pPr marL="359296" indent="-359296" algn="l" defTabSz="958123">
              <a:spcBef>
                <a:spcPts val="1047"/>
              </a:spcBef>
              <a:buFont typeface="+mj-lt"/>
              <a:buAutoNum type="arabicPeriod" startAt="7"/>
            </a:pPr>
            <a:r>
              <a:rPr lang="en-GB" sz="1200" b="1" i="0" dirty="0">
                <a:effectLst/>
              </a:rPr>
              <a:t>Is there any difference in Profit gained from New York City for both cabs</a:t>
            </a:r>
            <a:endParaRPr lang="en-US" sz="1200" b="1"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Null Hypothesis: </a:t>
            </a:r>
            <a:r>
              <a:rPr lang="en-GB" sz="1200" b="0" i="0" dirty="0">
                <a:effectLst/>
              </a:rPr>
              <a:t>There is no difference in the Profit gained for New York City.</a:t>
            </a:r>
            <a:endParaRPr lang="en-US" sz="1200"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Alternate Hypothesis: </a:t>
            </a:r>
            <a:r>
              <a:rPr lang="en-GB" sz="1200" b="0" i="0" dirty="0">
                <a:effectLst/>
              </a:rPr>
              <a:t>There is a difference in the Profit gained for New York City.</a:t>
            </a:r>
            <a:endParaRPr lang="en-US" sz="1200" kern="1200" dirty="0">
              <a:ea typeface="+mn-ea"/>
              <a:cs typeface="+mn-cs"/>
            </a:endParaRPr>
          </a:p>
          <a:p>
            <a:pPr marL="479061" lvl="1" algn="l" defTabSz="958123">
              <a:spcBef>
                <a:spcPts val="524"/>
              </a:spcBef>
            </a:pPr>
            <a:endParaRPr lang="en-US" sz="1200" kern="1200" dirty="0">
              <a:ea typeface="+mn-ea"/>
              <a:cs typeface="+mn-cs"/>
            </a:endParaRPr>
          </a:p>
          <a:p>
            <a:pPr marL="479061" lvl="1" algn="l" defTabSz="958123">
              <a:spcBef>
                <a:spcPts val="524"/>
              </a:spcBef>
            </a:pPr>
            <a:r>
              <a:rPr lang="en-US" sz="1200" kern="1200" dirty="0">
                <a:solidFill>
                  <a:schemeClr val="bg1"/>
                </a:solidFill>
                <a:ea typeface="+mn-ea"/>
                <a:cs typeface="+mn-cs"/>
              </a:rPr>
              <a:t>From the above hypothesis test, </a:t>
            </a:r>
            <a:r>
              <a:rPr lang="en-GB" sz="1200" b="0" i="0" dirty="0">
                <a:solidFill>
                  <a:schemeClr val="bg1"/>
                </a:solidFill>
                <a:effectLst/>
              </a:rPr>
              <a:t>its proved that there is difference in the Profit gained from New York City for both Pink cab and Yellow cabs</a:t>
            </a:r>
            <a:r>
              <a:rPr lang="en-US" sz="1200" kern="1200" dirty="0">
                <a:solidFill>
                  <a:schemeClr val="bg1"/>
                </a:solidFill>
                <a:ea typeface="+mn-ea"/>
                <a:cs typeface="+mn-cs"/>
              </a:rPr>
              <a:t>.</a:t>
            </a:r>
          </a:p>
        </p:txBody>
      </p:sp>
      <p:sp>
        <p:nvSpPr>
          <p:cNvPr id="13" name="TextBox 12">
            <a:extLst>
              <a:ext uri="{FF2B5EF4-FFF2-40B4-BE49-F238E27FC236}">
                <a16:creationId xmlns:a16="http://schemas.microsoft.com/office/drawing/2014/main" id="{30ADDB5C-8CFA-6940-60C5-8274FD6A4983}"/>
              </a:ext>
            </a:extLst>
          </p:cNvPr>
          <p:cNvSpPr txBox="1"/>
          <p:nvPr/>
        </p:nvSpPr>
        <p:spPr>
          <a:xfrm>
            <a:off x="2460353" y="5018117"/>
            <a:ext cx="1166298" cy="309332"/>
          </a:xfrm>
          <a:prstGeom prst="rect">
            <a:avLst/>
          </a:prstGeom>
          <a:noFill/>
        </p:spPr>
        <p:txBody>
          <a:bodyPr wrap="square" rtlCol="0">
            <a:spAutoFit/>
          </a:bodyPr>
          <a:lstStyle/>
          <a:p>
            <a:pPr marL="0" marR="0" lvl="0" indent="0" algn="l" defTabSz="958123" rtl="0" eaLnBrk="1" fontAlgn="auto" latinLnBrk="0" hangingPunct="1">
              <a:lnSpc>
                <a:spcPct val="100000"/>
              </a:lnSpc>
              <a:spcBef>
                <a:spcPts val="0"/>
              </a:spcBef>
              <a:spcAft>
                <a:spcPts val="582"/>
              </a:spcAft>
              <a:buClrTx/>
              <a:buSzTx/>
              <a:buFontTx/>
              <a:buNone/>
              <a:tabLst/>
              <a:defRPr/>
            </a:pPr>
            <a:r>
              <a:rPr kumimoji="0" lang="en-US" sz="1362" b="0" i="0" u="none" strike="noStrike" kern="1200" cap="none" spc="0" normalizeH="0" baseline="0" noProof="0" dirty="0">
                <a:ln>
                  <a:noFill/>
                </a:ln>
                <a:solidFill>
                  <a:prstClr val="black"/>
                </a:solidFill>
                <a:effectLst/>
                <a:uLnTx/>
                <a:uFillTx/>
                <a:latin typeface="Calibri" panose="020F0502020204030204"/>
                <a:ea typeface="+mn-ea"/>
                <a:cs typeface="+mn-cs"/>
              </a:rPr>
              <a:t>Hypothesis </a:t>
            </a:r>
            <a:r>
              <a:rPr lang="en-US" sz="1362" dirty="0">
                <a:solidFill>
                  <a:prstClr val="black"/>
                </a:solidFill>
                <a:latin typeface="Calibri" panose="020F0502020204030204"/>
              </a:rPr>
              <a:t>7</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2FE30D-B55F-DA49-5E23-88CAB9012785}"/>
              </a:ext>
            </a:extLst>
          </p:cNvPr>
          <p:cNvPicPr>
            <a:picLocks noChangeAspect="1"/>
          </p:cNvPicPr>
          <p:nvPr/>
        </p:nvPicPr>
        <p:blipFill>
          <a:blip r:embed="rId3"/>
          <a:stretch>
            <a:fillRect/>
          </a:stretch>
        </p:blipFill>
        <p:spPr>
          <a:xfrm>
            <a:off x="269336" y="3495831"/>
            <a:ext cx="5337048" cy="1213270"/>
          </a:xfrm>
          <a:prstGeom prst="rect">
            <a:avLst/>
          </a:prstGeom>
        </p:spPr>
      </p:pic>
    </p:spTree>
    <p:extLst>
      <p:ext uri="{BB962C8B-B14F-4D97-AF65-F5344CB8AC3E}">
        <p14:creationId xmlns:p14="http://schemas.microsoft.com/office/powerpoint/2010/main" val="1047079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6012551" y="670625"/>
            <a:ext cx="5722249" cy="1237362"/>
          </a:xfrm>
        </p:spPr>
        <p:txBody>
          <a:bodyPr vert="horz" lIns="91440" tIns="45720" rIns="91440" bIns="45720" rtlCol="0" anchor="b" anchorCtr="0">
            <a:normAutofit/>
          </a:bodyPr>
          <a:lstStyle/>
          <a:p>
            <a:pPr algn="l" defTabSz="958123"/>
            <a:r>
              <a:rPr lang="en-US" sz="4192"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36" y="-472484"/>
            <a:ext cx="2784853" cy="2784853"/>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6012551" y="2267609"/>
            <a:ext cx="5722249" cy="1759341"/>
          </a:xfrm>
        </p:spPr>
        <p:txBody>
          <a:bodyPr vert="horz" lIns="91440" tIns="45720" rIns="91440" bIns="45720" rtlCol="0" anchor="ctr">
            <a:normAutofit lnSpcReduction="10000"/>
          </a:bodyPr>
          <a:lstStyle/>
          <a:p>
            <a:pPr marL="359296" indent="-359296" algn="l" defTabSz="958123">
              <a:spcBef>
                <a:spcPts val="1047"/>
              </a:spcBef>
              <a:buFont typeface="+mj-lt"/>
              <a:buAutoNum type="arabicPeriod" startAt="8"/>
            </a:pPr>
            <a:r>
              <a:rPr lang="en-GB" sz="1200" b="1" i="0" dirty="0">
                <a:effectLst/>
              </a:rPr>
              <a:t>Is there any seasonality for Profit for both cabs</a:t>
            </a:r>
            <a:endParaRPr lang="en-US" sz="1200" b="1"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Null Hypothesis: </a:t>
            </a:r>
            <a:r>
              <a:rPr lang="en-GB" sz="1200" b="0" i="0" dirty="0">
                <a:effectLst/>
              </a:rPr>
              <a:t>There is no trend and seasonality in the Profit gained for both cabs.</a:t>
            </a:r>
            <a:endParaRPr lang="en-US" sz="1200"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Alternate Hypothesis: </a:t>
            </a:r>
            <a:r>
              <a:rPr lang="en-GB" sz="1200" b="0" i="0" dirty="0">
                <a:effectLst/>
              </a:rPr>
              <a:t>There is a trend and seasonality in the Profit gained for both cabs.</a:t>
            </a:r>
            <a:endParaRPr lang="en-US" sz="1200" kern="1200" dirty="0">
              <a:ea typeface="+mn-ea"/>
              <a:cs typeface="+mn-cs"/>
            </a:endParaRPr>
          </a:p>
          <a:p>
            <a:pPr marL="479061" lvl="1" algn="l" defTabSz="958123">
              <a:spcBef>
                <a:spcPts val="524"/>
              </a:spcBef>
            </a:pPr>
            <a:endParaRPr lang="en-US" sz="1200" kern="1200" dirty="0">
              <a:ea typeface="+mn-ea"/>
              <a:cs typeface="+mn-cs"/>
            </a:endParaRPr>
          </a:p>
          <a:p>
            <a:pPr marL="479061" lvl="1" algn="l" defTabSz="958123">
              <a:spcBef>
                <a:spcPts val="524"/>
              </a:spcBef>
            </a:pPr>
            <a:r>
              <a:rPr lang="en-GB" sz="1200" b="0" i="0" dirty="0">
                <a:solidFill>
                  <a:schemeClr val="bg1"/>
                </a:solidFill>
                <a:effectLst/>
              </a:rPr>
              <a:t>From the above graphs and the p_value (0.000000), its proved that Profit variable is stationary and does not have any trend or seasonality for both Pink and Yellow cabs</a:t>
            </a:r>
            <a:r>
              <a:rPr lang="en-US" sz="1200" kern="1200" dirty="0">
                <a:solidFill>
                  <a:schemeClr val="bg1"/>
                </a:solidFill>
                <a:ea typeface="+mn-ea"/>
                <a:cs typeface="+mn-cs"/>
              </a:rPr>
              <a:t>.</a:t>
            </a:r>
          </a:p>
        </p:txBody>
      </p:sp>
      <p:sp>
        <p:nvSpPr>
          <p:cNvPr id="13" name="TextBox 12">
            <a:extLst>
              <a:ext uri="{FF2B5EF4-FFF2-40B4-BE49-F238E27FC236}">
                <a16:creationId xmlns:a16="http://schemas.microsoft.com/office/drawing/2014/main" id="{30ADDB5C-8CFA-6940-60C5-8274FD6A4983}"/>
              </a:ext>
            </a:extLst>
          </p:cNvPr>
          <p:cNvSpPr txBox="1"/>
          <p:nvPr/>
        </p:nvSpPr>
        <p:spPr>
          <a:xfrm>
            <a:off x="2285092" y="6396751"/>
            <a:ext cx="1166298" cy="309332"/>
          </a:xfrm>
          <a:prstGeom prst="rect">
            <a:avLst/>
          </a:prstGeom>
          <a:noFill/>
        </p:spPr>
        <p:txBody>
          <a:bodyPr wrap="square" rtlCol="0">
            <a:spAutoFit/>
          </a:bodyPr>
          <a:lstStyle/>
          <a:p>
            <a:pPr marL="0" marR="0" lvl="0" indent="0" algn="l" defTabSz="958123" rtl="0" eaLnBrk="1" fontAlgn="auto" latinLnBrk="0" hangingPunct="1">
              <a:lnSpc>
                <a:spcPct val="100000"/>
              </a:lnSpc>
              <a:spcBef>
                <a:spcPts val="0"/>
              </a:spcBef>
              <a:spcAft>
                <a:spcPts val="582"/>
              </a:spcAft>
              <a:buClrTx/>
              <a:buSzTx/>
              <a:buFontTx/>
              <a:buNone/>
              <a:tabLst/>
              <a:defRPr/>
            </a:pPr>
            <a:r>
              <a:rPr kumimoji="0" lang="en-US" sz="1362" b="0" i="0" u="none" strike="noStrike" kern="1200" cap="none" spc="0" normalizeH="0" baseline="0" noProof="0" dirty="0">
                <a:ln>
                  <a:noFill/>
                </a:ln>
                <a:solidFill>
                  <a:prstClr val="black"/>
                </a:solidFill>
                <a:effectLst/>
                <a:uLnTx/>
                <a:uFillTx/>
                <a:latin typeface="Calibri" panose="020F0502020204030204"/>
                <a:ea typeface="+mn-ea"/>
                <a:cs typeface="+mn-cs"/>
              </a:rPr>
              <a:t>Hypothesis 8</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06A4F6E-7EC2-CD05-11CC-FA7DF189FF38}"/>
              </a:ext>
            </a:extLst>
          </p:cNvPr>
          <p:cNvPicPr>
            <a:picLocks noChangeAspect="1"/>
          </p:cNvPicPr>
          <p:nvPr/>
        </p:nvPicPr>
        <p:blipFill>
          <a:blip r:embed="rId3"/>
          <a:stretch>
            <a:fillRect/>
          </a:stretch>
        </p:blipFill>
        <p:spPr>
          <a:xfrm>
            <a:off x="182377" y="1904572"/>
            <a:ext cx="5722249" cy="2122377"/>
          </a:xfrm>
          <a:prstGeom prst="rect">
            <a:avLst/>
          </a:prstGeom>
        </p:spPr>
      </p:pic>
      <p:pic>
        <p:nvPicPr>
          <p:cNvPr id="7" name="Picture 6">
            <a:extLst>
              <a:ext uri="{FF2B5EF4-FFF2-40B4-BE49-F238E27FC236}">
                <a16:creationId xmlns:a16="http://schemas.microsoft.com/office/drawing/2014/main" id="{F8FD3BD1-25F1-4984-7EED-FC5F09691107}"/>
              </a:ext>
            </a:extLst>
          </p:cNvPr>
          <p:cNvPicPr>
            <a:picLocks noChangeAspect="1"/>
          </p:cNvPicPr>
          <p:nvPr/>
        </p:nvPicPr>
        <p:blipFill>
          <a:blip r:embed="rId4"/>
          <a:stretch>
            <a:fillRect/>
          </a:stretch>
        </p:blipFill>
        <p:spPr>
          <a:xfrm>
            <a:off x="182377" y="4173867"/>
            <a:ext cx="5722249" cy="2128938"/>
          </a:xfrm>
          <a:prstGeom prst="rect">
            <a:avLst/>
          </a:prstGeom>
        </p:spPr>
      </p:pic>
      <p:pic>
        <p:nvPicPr>
          <p:cNvPr id="8" name="Picture 7">
            <a:extLst>
              <a:ext uri="{FF2B5EF4-FFF2-40B4-BE49-F238E27FC236}">
                <a16:creationId xmlns:a16="http://schemas.microsoft.com/office/drawing/2014/main" id="{9B85C1D8-A017-8FA8-CFA6-E62213269BFE}"/>
              </a:ext>
            </a:extLst>
          </p:cNvPr>
          <p:cNvPicPr>
            <a:picLocks noChangeAspect="1"/>
          </p:cNvPicPr>
          <p:nvPr/>
        </p:nvPicPr>
        <p:blipFill>
          <a:blip r:embed="rId5"/>
          <a:stretch>
            <a:fillRect/>
          </a:stretch>
        </p:blipFill>
        <p:spPr>
          <a:xfrm>
            <a:off x="6162725" y="4162199"/>
            <a:ext cx="2671789" cy="2140606"/>
          </a:xfrm>
          <a:prstGeom prst="rect">
            <a:avLst/>
          </a:prstGeom>
        </p:spPr>
      </p:pic>
      <p:pic>
        <p:nvPicPr>
          <p:cNvPr id="9" name="Picture 8">
            <a:extLst>
              <a:ext uri="{FF2B5EF4-FFF2-40B4-BE49-F238E27FC236}">
                <a16:creationId xmlns:a16="http://schemas.microsoft.com/office/drawing/2014/main" id="{827B43FC-192A-4797-79E8-26AD58FF16EF}"/>
              </a:ext>
            </a:extLst>
          </p:cNvPr>
          <p:cNvPicPr>
            <a:picLocks noChangeAspect="1"/>
          </p:cNvPicPr>
          <p:nvPr/>
        </p:nvPicPr>
        <p:blipFill>
          <a:blip r:embed="rId6"/>
          <a:stretch>
            <a:fillRect/>
          </a:stretch>
        </p:blipFill>
        <p:spPr>
          <a:xfrm>
            <a:off x="9063010" y="4173867"/>
            <a:ext cx="2671790" cy="2140606"/>
          </a:xfrm>
          <a:prstGeom prst="rect">
            <a:avLst/>
          </a:prstGeom>
        </p:spPr>
      </p:pic>
    </p:spTree>
    <p:extLst>
      <p:ext uri="{BB962C8B-B14F-4D97-AF65-F5344CB8AC3E}">
        <p14:creationId xmlns:p14="http://schemas.microsoft.com/office/powerpoint/2010/main" val="284883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21999"/>
            <a:ext cx="6840000" cy="3996000"/>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Executive Summary</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pPr algn="just"/>
            <a:r>
              <a:rPr lang="en-US" sz="2800" dirty="0">
                <a:solidFill>
                  <a:srgbClr val="FF6600"/>
                </a:solidFill>
              </a:rPr>
              <a:t>	Company: XYZ</a:t>
            </a:r>
          </a:p>
          <a:p>
            <a:pPr algn="just"/>
            <a:r>
              <a:rPr lang="en-US" sz="2800" dirty="0">
                <a:solidFill>
                  <a:srgbClr val="FF6600"/>
                </a:solidFill>
              </a:rPr>
              <a:t>	Interested in: Cab investment</a:t>
            </a:r>
          </a:p>
          <a:p>
            <a:pPr algn="just"/>
            <a:r>
              <a:rPr lang="en-US" sz="2800" dirty="0">
                <a:solidFill>
                  <a:srgbClr val="FF6600"/>
                </a:solidFill>
              </a:rPr>
              <a:t>	Strategy: Go to Market (G2M)</a:t>
            </a:r>
          </a:p>
          <a:p>
            <a:pPr algn="just"/>
            <a:r>
              <a:rPr lang="en-US" sz="2800" dirty="0">
                <a:solidFill>
                  <a:srgbClr val="FF6600"/>
                </a:solidFill>
              </a:rPr>
              <a:t>	Location: US</a:t>
            </a: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52220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a:off x="6012551" y="670625"/>
            <a:ext cx="5722249" cy="1237362"/>
          </a:xfrm>
        </p:spPr>
        <p:txBody>
          <a:bodyPr vert="horz" lIns="91440" tIns="45720" rIns="91440" bIns="45720" rtlCol="0" anchor="b" anchorCtr="0">
            <a:normAutofit/>
          </a:bodyPr>
          <a:lstStyle/>
          <a:p>
            <a:pPr algn="l" defTabSz="958123"/>
            <a:r>
              <a:rPr lang="en-US" sz="4192" b="1" kern="1200">
                <a:solidFill>
                  <a:schemeClr val="tx1"/>
                </a:solidFill>
                <a:latin typeface="+mj-lt"/>
                <a:ea typeface="+mj-ea"/>
                <a:cs typeface="+mj-cs"/>
              </a:rPr>
              <a:t>Hypothesis</a:t>
            </a:r>
            <a:endParaRPr lang="en-US" sz="4000" b="1"/>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36" y="-472484"/>
            <a:ext cx="2784853" cy="2784853"/>
          </a:xfrm>
          <a:prstGeom prst="rect">
            <a:avLst/>
          </a:prstGeom>
        </p:spPr>
      </p:pic>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a:off x="6012551" y="2267609"/>
            <a:ext cx="5722249" cy="1759341"/>
          </a:xfrm>
        </p:spPr>
        <p:txBody>
          <a:bodyPr vert="horz" lIns="91440" tIns="45720" rIns="91440" bIns="45720" rtlCol="0" anchor="ctr">
            <a:normAutofit/>
          </a:bodyPr>
          <a:lstStyle/>
          <a:p>
            <a:pPr marL="359296" indent="-359296" algn="l" defTabSz="958123">
              <a:spcBef>
                <a:spcPts val="1047"/>
              </a:spcBef>
              <a:buFont typeface="+mj-lt"/>
              <a:buAutoNum type="arabicPeriod" startAt="9"/>
            </a:pPr>
            <a:r>
              <a:rPr lang="en-GB" sz="1200" b="1" i="0" dirty="0">
                <a:effectLst/>
              </a:rPr>
              <a:t>Is there any seasonality in KM Travelled for both cabs</a:t>
            </a:r>
            <a:endParaRPr lang="en-US" sz="1200" b="1"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Null Hypothesis: </a:t>
            </a:r>
            <a:r>
              <a:rPr lang="en-GB" sz="1200" b="0" i="0" dirty="0">
                <a:effectLst/>
              </a:rPr>
              <a:t>There is no trend and seasonality in the KMTravelled for both cabs.</a:t>
            </a:r>
            <a:endParaRPr lang="en-US" sz="1200" kern="1200" dirty="0">
              <a:ea typeface="+mn-ea"/>
              <a:cs typeface="+mn-cs"/>
            </a:endParaRPr>
          </a:p>
          <a:p>
            <a:pPr marL="778475" lvl="1" indent="-299414" algn="l" defTabSz="958123">
              <a:spcBef>
                <a:spcPts val="524"/>
              </a:spcBef>
              <a:buFont typeface="Arial" panose="020B0604020202020204" pitchFamily="34" charset="0"/>
              <a:buChar char="•"/>
            </a:pPr>
            <a:r>
              <a:rPr lang="en-US" sz="1200" kern="1200" dirty="0">
                <a:ea typeface="+mn-ea"/>
                <a:cs typeface="+mn-cs"/>
              </a:rPr>
              <a:t>Alternate Hypothesis: </a:t>
            </a:r>
            <a:r>
              <a:rPr lang="en-GB" sz="1200" b="0" i="0" dirty="0">
                <a:effectLst/>
              </a:rPr>
              <a:t>There is a trend and seasonality in the KMTravelled for both cabs</a:t>
            </a:r>
            <a:endParaRPr lang="en-US" sz="1200" kern="1200" dirty="0">
              <a:ea typeface="+mn-ea"/>
              <a:cs typeface="+mn-cs"/>
            </a:endParaRPr>
          </a:p>
          <a:p>
            <a:pPr marL="479061" lvl="1" algn="l" defTabSz="958123">
              <a:spcBef>
                <a:spcPts val="524"/>
              </a:spcBef>
            </a:pPr>
            <a:r>
              <a:rPr lang="en-GB" sz="1200" b="0" i="0" dirty="0">
                <a:solidFill>
                  <a:schemeClr val="bg1"/>
                </a:solidFill>
                <a:effectLst/>
              </a:rPr>
              <a:t>From the above graphs and the p_value (0.000000), its proved that KMTravelled variable is stationary and does not have any trend and seasonality for both Pink and Yellow cabs</a:t>
            </a:r>
            <a:r>
              <a:rPr lang="en-US" sz="1200" kern="1200" dirty="0">
                <a:solidFill>
                  <a:schemeClr val="bg1"/>
                </a:solidFill>
                <a:ea typeface="+mn-ea"/>
                <a:cs typeface="+mn-cs"/>
              </a:rPr>
              <a:t>.</a:t>
            </a:r>
          </a:p>
        </p:txBody>
      </p:sp>
      <p:sp>
        <p:nvSpPr>
          <p:cNvPr id="13" name="TextBox 12">
            <a:extLst>
              <a:ext uri="{FF2B5EF4-FFF2-40B4-BE49-F238E27FC236}">
                <a16:creationId xmlns:a16="http://schemas.microsoft.com/office/drawing/2014/main" id="{30ADDB5C-8CFA-6940-60C5-8274FD6A4983}"/>
              </a:ext>
            </a:extLst>
          </p:cNvPr>
          <p:cNvSpPr txBox="1"/>
          <p:nvPr/>
        </p:nvSpPr>
        <p:spPr>
          <a:xfrm>
            <a:off x="2285092" y="6396751"/>
            <a:ext cx="1166298" cy="309332"/>
          </a:xfrm>
          <a:prstGeom prst="rect">
            <a:avLst/>
          </a:prstGeom>
          <a:noFill/>
        </p:spPr>
        <p:txBody>
          <a:bodyPr wrap="square" rtlCol="0">
            <a:spAutoFit/>
          </a:bodyPr>
          <a:lstStyle/>
          <a:p>
            <a:pPr marL="0" marR="0" lvl="0" indent="0" algn="l" defTabSz="958123" rtl="0" eaLnBrk="1" fontAlgn="auto" latinLnBrk="0" hangingPunct="1">
              <a:lnSpc>
                <a:spcPct val="100000"/>
              </a:lnSpc>
              <a:spcBef>
                <a:spcPts val="0"/>
              </a:spcBef>
              <a:spcAft>
                <a:spcPts val="582"/>
              </a:spcAft>
              <a:buClrTx/>
              <a:buSzTx/>
              <a:buFontTx/>
              <a:buNone/>
              <a:tabLst/>
              <a:defRPr/>
            </a:pPr>
            <a:r>
              <a:rPr kumimoji="0" lang="en-US" sz="1362" b="0" i="0" u="none" strike="noStrike" kern="1200" cap="none" spc="0" normalizeH="0" baseline="0" noProof="0" dirty="0">
                <a:ln>
                  <a:noFill/>
                </a:ln>
                <a:solidFill>
                  <a:prstClr val="black"/>
                </a:solidFill>
                <a:effectLst/>
                <a:uLnTx/>
                <a:uFillTx/>
                <a:latin typeface="Calibri" panose="020F0502020204030204"/>
                <a:ea typeface="+mn-ea"/>
                <a:cs typeface="+mn-cs"/>
              </a:rPr>
              <a:t>Hypothesis </a:t>
            </a:r>
            <a:r>
              <a:rPr lang="en-US" sz="1362" dirty="0">
                <a:solidFill>
                  <a:prstClr val="black"/>
                </a:solidFill>
                <a:latin typeface="Calibri" panose="020F0502020204030204"/>
              </a:rPr>
              <a:t>9</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6734B24-9416-9100-6CCB-1E34F9BB14D8}"/>
              </a:ext>
            </a:extLst>
          </p:cNvPr>
          <p:cNvPicPr>
            <a:picLocks noChangeAspect="1"/>
          </p:cNvPicPr>
          <p:nvPr/>
        </p:nvPicPr>
        <p:blipFill>
          <a:blip r:embed="rId3"/>
          <a:stretch>
            <a:fillRect/>
          </a:stretch>
        </p:blipFill>
        <p:spPr>
          <a:xfrm>
            <a:off x="182377" y="1893503"/>
            <a:ext cx="5722249" cy="2128938"/>
          </a:xfrm>
          <a:prstGeom prst="rect">
            <a:avLst/>
          </a:prstGeom>
        </p:spPr>
      </p:pic>
      <p:pic>
        <p:nvPicPr>
          <p:cNvPr id="10" name="Picture 9">
            <a:extLst>
              <a:ext uri="{FF2B5EF4-FFF2-40B4-BE49-F238E27FC236}">
                <a16:creationId xmlns:a16="http://schemas.microsoft.com/office/drawing/2014/main" id="{1DAE1E75-8E94-64E9-160D-6BA13EA7483E}"/>
              </a:ext>
            </a:extLst>
          </p:cNvPr>
          <p:cNvPicPr>
            <a:picLocks noChangeAspect="1"/>
          </p:cNvPicPr>
          <p:nvPr/>
        </p:nvPicPr>
        <p:blipFill>
          <a:blip r:embed="rId4"/>
          <a:stretch>
            <a:fillRect/>
          </a:stretch>
        </p:blipFill>
        <p:spPr>
          <a:xfrm>
            <a:off x="182377" y="4185535"/>
            <a:ext cx="5722249" cy="2128938"/>
          </a:xfrm>
          <a:prstGeom prst="rect">
            <a:avLst/>
          </a:prstGeom>
        </p:spPr>
      </p:pic>
      <p:pic>
        <p:nvPicPr>
          <p:cNvPr id="11" name="Picture 10">
            <a:extLst>
              <a:ext uri="{FF2B5EF4-FFF2-40B4-BE49-F238E27FC236}">
                <a16:creationId xmlns:a16="http://schemas.microsoft.com/office/drawing/2014/main" id="{20279EE3-7345-3DF4-031C-AA1A9984DE8D}"/>
              </a:ext>
            </a:extLst>
          </p:cNvPr>
          <p:cNvPicPr>
            <a:picLocks noChangeAspect="1"/>
          </p:cNvPicPr>
          <p:nvPr/>
        </p:nvPicPr>
        <p:blipFill>
          <a:blip r:embed="rId5"/>
          <a:stretch>
            <a:fillRect/>
          </a:stretch>
        </p:blipFill>
        <p:spPr>
          <a:xfrm>
            <a:off x="6143275" y="4185535"/>
            <a:ext cx="2671791" cy="2140607"/>
          </a:xfrm>
          <a:prstGeom prst="rect">
            <a:avLst/>
          </a:prstGeom>
        </p:spPr>
      </p:pic>
      <p:pic>
        <p:nvPicPr>
          <p:cNvPr id="12" name="Picture 11">
            <a:extLst>
              <a:ext uri="{FF2B5EF4-FFF2-40B4-BE49-F238E27FC236}">
                <a16:creationId xmlns:a16="http://schemas.microsoft.com/office/drawing/2014/main" id="{B86FE6AE-45B5-5A30-E708-9AC17FABAA0B}"/>
              </a:ext>
            </a:extLst>
          </p:cNvPr>
          <p:cNvPicPr>
            <a:picLocks noChangeAspect="1"/>
          </p:cNvPicPr>
          <p:nvPr/>
        </p:nvPicPr>
        <p:blipFill>
          <a:blip r:embed="rId6"/>
          <a:stretch>
            <a:fillRect/>
          </a:stretch>
        </p:blipFill>
        <p:spPr>
          <a:xfrm>
            <a:off x="9055965" y="4185535"/>
            <a:ext cx="2671791" cy="2128939"/>
          </a:xfrm>
          <a:prstGeom prst="rect">
            <a:avLst/>
          </a:prstGeom>
        </p:spPr>
      </p:pic>
    </p:spTree>
    <p:extLst>
      <p:ext uri="{BB962C8B-B14F-4D97-AF65-F5344CB8AC3E}">
        <p14:creationId xmlns:p14="http://schemas.microsoft.com/office/powerpoint/2010/main" val="3428538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40000"/>
            <a:ext cx="6840000" cy="3996000"/>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Recommendations</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5999"/>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endParaRPr lang="en-US" sz="3200" dirty="0">
              <a:solidFill>
                <a:srgbClr val="FF6600"/>
              </a:solidFill>
            </a:endParaRPr>
          </a:p>
          <a:p>
            <a:pPr algn="l"/>
            <a:r>
              <a:rPr lang="en-US" dirty="0">
                <a:solidFill>
                  <a:srgbClr val="FF6600"/>
                </a:solidFill>
              </a:rPr>
              <a:t>	Looking at the results of Pinks cab and Yellow cab, the number of transactions and the profit margin for Yellow cab is much more than Pink cab. Hence the recommendation would be to invest in Yellow cab.</a:t>
            </a: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99831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22000"/>
            <a:ext cx="6840000" cy="3996000"/>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References</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endParaRPr lang="en-US" sz="2800" dirty="0">
              <a:solidFill>
                <a:srgbClr val="FF6600"/>
              </a:solidFill>
            </a:endParaRPr>
          </a:p>
          <a:p>
            <a:pPr algn="just"/>
            <a:endParaRPr lang="en-US" sz="2800" dirty="0">
              <a:solidFill>
                <a:srgbClr val="FF6600"/>
              </a:solidFill>
            </a:endParaRPr>
          </a:p>
          <a:p>
            <a:pPr algn="just"/>
            <a:r>
              <a:rPr lang="en-US" sz="2800" dirty="0">
                <a:solidFill>
                  <a:srgbClr val="FF6600"/>
                </a:solidFill>
              </a:rPr>
              <a:t>[1]</a:t>
            </a:r>
            <a:r>
              <a:rPr lang="en-GB" sz="2000" b="1" i="1" u="sng" dirty="0">
                <a:solidFill>
                  <a:srgbClr val="FF6600"/>
                </a:solidFill>
                <a:effectLst/>
                <a:latin typeface="Helvetica Neue" panose="02000503000000020004" pitchFamily="2" charset="0"/>
                <a:hlinkClick r:id="rId2">
                  <a:extLst>
                    <a:ext uri="{A12FA001-AC4F-418D-AE19-62706E023703}">
                      <ahyp:hlinkClr xmlns:ahyp="http://schemas.microsoft.com/office/drawing/2018/hyperlinkcolor" val="tx"/>
                    </a:ext>
                  </a:extLst>
                </a:hlinkClick>
              </a:rPr>
              <a:t>https://www.kaggle.com/datasets/donnetew/us-holiday-dates-2004-2021</a:t>
            </a:r>
            <a:endParaRPr lang="en-US" sz="2800" dirty="0">
              <a:solidFill>
                <a:srgbClr val="FF6600"/>
              </a:solidFill>
            </a:endParaRP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935200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07932"/>
            <a:ext cx="6840000" cy="3996000"/>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21999"/>
            <a:ext cx="6840000"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Problem Statement</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p>
          <a:p>
            <a:pPr algn="just"/>
            <a:r>
              <a:rPr lang="en-US" sz="2800" dirty="0">
                <a:solidFill>
                  <a:srgbClr val="FF6600"/>
                </a:solidFill>
              </a:rPr>
              <a:t>	 XYZ is a private firm in US. Due to remarkable growth in the Cab Industry in last few years and multiple key players in the market, it is planning for an investment in Cab industry and as per their Go-to-Market (G2M) strategy they want to understand the market before taking final decision.</a:t>
            </a: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262272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22000" y="1440000"/>
            <a:ext cx="6840000" cy="3996000"/>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Data Details</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7" y="-668998"/>
            <a:ext cx="6858004" cy="8196000"/>
          </a:xfrm>
        </p:spPr>
        <p:txBody>
          <a:bodyPr vert="vert270">
            <a:normAutofit/>
          </a:bodyPr>
          <a:lstStyle/>
          <a:p>
            <a:pPr algn="just"/>
            <a:endParaRPr lang="en-US" sz="2000" dirty="0">
              <a:solidFill>
                <a:srgbClr val="FF6600"/>
              </a:solidFill>
            </a:endParaRPr>
          </a:p>
          <a:p>
            <a:pPr algn="just"/>
            <a:endParaRPr lang="en-US" sz="2000" dirty="0">
              <a:solidFill>
                <a:srgbClr val="FF6600"/>
              </a:solidFill>
            </a:endParaRPr>
          </a:p>
          <a:p>
            <a:pPr algn="just"/>
            <a:endParaRPr lang="en-US" sz="2000" dirty="0">
              <a:solidFill>
                <a:srgbClr val="FF6600"/>
              </a:solidFill>
            </a:endParaRPr>
          </a:p>
          <a:p>
            <a:pPr algn="just"/>
            <a:endParaRPr lang="en-US" sz="1600" dirty="0">
              <a:solidFill>
                <a:srgbClr val="FF6600"/>
              </a:solidFill>
            </a:endParaRPr>
          </a:p>
          <a:p>
            <a:pPr lvl="1" algn="l"/>
            <a:r>
              <a:rPr lang="en-US" sz="1600" dirty="0">
                <a:solidFill>
                  <a:srgbClr val="FF6600"/>
                </a:solidFill>
              </a:rPr>
              <a:t>There are 4 datasets.</a:t>
            </a:r>
          </a:p>
          <a:p>
            <a:pPr lvl="1" algn="l"/>
            <a:r>
              <a:rPr lang="en-GB" sz="1600" b="0" i="0" dirty="0">
                <a:solidFill>
                  <a:srgbClr val="FF6600"/>
                </a:solidFill>
                <a:effectLst/>
              </a:rPr>
              <a:t>Time period of data is from 31/01/2016 to 31/12/2018.</a:t>
            </a:r>
          </a:p>
          <a:p>
            <a:pPr lvl="1" algn="l"/>
            <a:r>
              <a:rPr lang="en-GB" sz="1600" b="0" i="0" dirty="0">
                <a:solidFill>
                  <a:srgbClr val="FF6600"/>
                </a:solidFill>
                <a:effectLst/>
              </a:rPr>
              <a:t>Below are the list of datasets which are provided for the analysis:</a:t>
            </a:r>
          </a:p>
          <a:p>
            <a:pPr marL="800100" lvl="1" indent="-342900" algn="l">
              <a:buFont typeface="Wingdings" pitchFamily="2" charset="2"/>
              <a:buChar char="Ø"/>
            </a:pPr>
            <a:r>
              <a:rPr lang="en-GB" sz="1600" b="0" i="0" dirty="0">
                <a:solidFill>
                  <a:srgbClr val="FF6600"/>
                </a:solidFill>
                <a:effectLst/>
              </a:rPr>
              <a:t>Cab_Data.csv – this file includes details of transaction for 2 cab companies (Pink Cab and Yellow Cab)</a:t>
            </a:r>
          </a:p>
          <a:p>
            <a:pPr marL="800100" lvl="1" indent="-342900" algn="l">
              <a:buFont typeface="Wingdings" pitchFamily="2" charset="2"/>
              <a:buChar char="Ø"/>
            </a:pPr>
            <a:r>
              <a:rPr lang="en-GB" sz="1600" b="0" i="0" dirty="0">
                <a:solidFill>
                  <a:srgbClr val="FF6600"/>
                </a:solidFill>
                <a:effectLst/>
              </a:rPr>
              <a:t>Customer_ID.csv – this is a mapping table that contains a unique identifier which links the customer’s demographic details</a:t>
            </a:r>
          </a:p>
          <a:p>
            <a:pPr marL="800100" lvl="1" indent="-342900" algn="l">
              <a:buFont typeface="Wingdings" pitchFamily="2" charset="2"/>
              <a:buChar char="Ø"/>
            </a:pPr>
            <a:r>
              <a:rPr lang="en-GB" sz="1600" b="0" i="0" dirty="0">
                <a:solidFill>
                  <a:srgbClr val="FF6600"/>
                </a:solidFill>
                <a:effectLst/>
              </a:rPr>
              <a:t>Transaction_ID.csv – this is a mapping table that contains transaction to customer mapping and payment mode</a:t>
            </a:r>
          </a:p>
          <a:p>
            <a:pPr marL="800100" lvl="1" indent="-342900" algn="l">
              <a:buFont typeface="Wingdings" pitchFamily="2" charset="2"/>
              <a:buChar char="Ø"/>
            </a:pPr>
            <a:r>
              <a:rPr lang="en-GB" sz="1600" b="0" i="0" dirty="0">
                <a:solidFill>
                  <a:srgbClr val="FF6600"/>
                </a:solidFill>
                <a:effectLst/>
              </a:rPr>
              <a:t>City.csv – this file contains list of US cities, their population and number of cab users</a:t>
            </a:r>
          </a:p>
          <a:p>
            <a:pPr lvl="1" algn="l"/>
            <a:r>
              <a:rPr lang="en-GB" sz="1600" b="0" i="0" dirty="0">
                <a:solidFill>
                  <a:srgbClr val="FF6600"/>
                </a:solidFill>
                <a:effectLst/>
              </a:rPr>
              <a:t>Note: US Holidays dataset has been downloaded to analyse the days off during the year. US Holiday Dates (2004-2021).csv - this file contains list of holidays, with their date, weekday, day, month and year [1].</a:t>
            </a:r>
          </a:p>
          <a:p>
            <a:pPr lvl="1" algn="just"/>
            <a:endParaRPr lang="en-US" sz="1600" dirty="0">
              <a:solidFill>
                <a:srgbClr val="FF6600"/>
              </a:solidFill>
            </a:endParaRPr>
          </a:p>
          <a:p>
            <a:pPr lvl="1" algn="just"/>
            <a:endParaRPr lang="en-US" dirty="0">
              <a:solidFill>
                <a:srgbClr val="FF6600"/>
              </a:solidFill>
            </a:endParaRPr>
          </a:p>
          <a:p>
            <a:endParaRPr lang="en-US" sz="2000" dirty="0">
              <a:solidFill>
                <a:srgbClr val="FF6600"/>
              </a:solidFill>
            </a:endParaRPr>
          </a:p>
          <a:p>
            <a:endParaRPr lang="en-US" sz="2000" dirty="0">
              <a:solidFill>
                <a:srgbClr val="FF6600"/>
              </a:solidFill>
            </a:endParaRPr>
          </a:p>
          <a:p>
            <a:endParaRPr lang="en-US" sz="20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16619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431001" y="1431001"/>
            <a:ext cx="6858002" cy="3996000"/>
          </a:xfrm>
          <a:solidFill>
            <a:srgbClr val="3B3B3B"/>
          </a:solidFill>
        </p:spPr>
        <p:txBody>
          <a:bodyPr vert="vert270" anchor="t" anchorCtr="0"/>
          <a:lstStyle/>
          <a:p>
            <a:br>
              <a:rPr lang="en-US" dirty="0"/>
            </a:br>
            <a:br>
              <a:rPr lang="en-US" dirty="0"/>
            </a:br>
            <a:r>
              <a:rPr lang="en-US" b="1" dirty="0">
                <a:solidFill>
                  <a:srgbClr val="FF6600"/>
                </a:solidFill>
              </a:rPr>
              <a:t>Exploratory Data Analysis Approach</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64998" y="-668998"/>
            <a:ext cx="6858004" cy="8196000"/>
          </a:xfrm>
        </p:spPr>
        <p:txBody>
          <a:bodyPr vert="vert270">
            <a:normAutofit/>
          </a:bodyPr>
          <a:lstStyle/>
          <a:p>
            <a:pPr lvl="1" algn="l"/>
            <a:endParaRPr lang="en-US" dirty="0">
              <a:solidFill>
                <a:srgbClr val="FF6600"/>
              </a:solidFill>
            </a:endParaRPr>
          </a:p>
          <a:p>
            <a:pPr lvl="1" algn="l"/>
            <a:r>
              <a:rPr lang="en-US" dirty="0">
                <a:solidFill>
                  <a:srgbClr val="FF6600"/>
                </a:solidFill>
              </a:rPr>
              <a:t>   </a:t>
            </a:r>
          </a:p>
          <a:p>
            <a:pPr lvl="1" algn="l"/>
            <a:r>
              <a:rPr lang="en-US" sz="2400" dirty="0">
                <a:solidFill>
                  <a:srgbClr val="FF6600"/>
                </a:solidFill>
              </a:rPr>
              <a:t>      </a:t>
            </a:r>
          </a:p>
          <a:p>
            <a:pPr lvl="1" algn="l"/>
            <a:endParaRPr lang="en-US" sz="2400" dirty="0">
              <a:solidFill>
                <a:srgbClr val="FF6600"/>
              </a:solidFill>
            </a:endParaRPr>
          </a:p>
          <a:p>
            <a:pPr lvl="1" algn="l"/>
            <a:r>
              <a:rPr lang="en-US" sz="2400" dirty="0">
                <a:solidFill>
                  <a:srgbClr val="FF6600"/>
                </a:solidFill>
              </a:rPr>
              <a:t>   </a:t>
            </a:r>
          </a:p>
          <a:p>
            <a:pPr marL="971550" lvl="1" indent="-514350" algn="l">
              <a:buFont typeface="+mj-lt"/>
              <a:buAutoNum type="arabicPeriod"/>
            </a:pPr>
            <a:r>
              <a:rPr lang="en-US" sz="2400" dirty="0">
                <a:solidFill>
                  <a:srgbClr val="FF6600"/>
                </a:solidFill>
              </a:rPr>
              <a:t>Understanding the Data</a:t>
            </a:r>
          </a:p>
          <a:p>
            <a:pPr marL="971550" lvl="1" indent="-514350" algn="l">
              <a:buFont typeface="+mj-lt"/>
              <a:buAutoNum type="arabicPeriod"/>
            </a:pPr>
            <a:r>
              <a:rPr lang="en-US" sz="2400" dirty="0">
                <a:solidFill>
                  <a:srgbClr val="FF6600"/>
                </a:solidFill>
              </a:rPr>
              <a:t>Data Cleaning</a:t>
            </a:r>
          </a:p>
          <a:p>
            <a:pPr marL="971550" lvl="1" indent="-514350" algn="l">
              <a:buFont typeface="+mj-lt"/>
              <a:buAutoNum type="arabicPeriod"/>
            </a:pPr>
            <a:r>
              <a:rPr lang="en-US" sz="2400" dirty="0">
                <a:solidFill>
                  <a:srgbClr val="FF6600"/>
                </a:solidFill>
              </a:rPr>
              <a:t>Master Data</a:t>
            </a:r>
          </a:p>
          <a:p>
            <a:pPr marL="971550" lvl="1" indent="-514350" algn="l">
              <a:buFont typeface="+mj-lt"/>
              <a:buAutoNum type="arabicPeriod"/>
            </a:pPr>
            <a:r>
              <a:rPr lang="en-US" sz="2400" dirty="0">
                <a:solidFill>
                  <a:srgbClr val="FF6600"/>
                </a:solidFill>
              </a:rPr>
              <a:t>Outlier Detection</a:t>
            </a:r>
          </a:p>
          <a:p>
            <a:pPr marL="971550" lvl="1" indent="-514350" algn="l">
              <a:buFont typeface="+mj-lt"/>
              <a:buAutoNum type="arabicPeriod"/>
            </a:pPr>
            <a:r>
              <a:rPr lang="en-US" sz="2400" dirty="0">
                <a:solidFill>
                  <a:srgbClr val="FF6600"/>
                </a:solidFill>
              </a:rPr>
              <a:t>Data Visualization</a:t>
            </a:r>
          </a:p>
          <a:p>
            <a:pPr lvl="1" algn="l"/>
            <a:r>
              <a:rPr lang="en-US" sz="2400" dirty="0">
                <a:solidFill>
                  <a:srgbClr val="FF6600"/>
                </a:solidFill>
              </a:rPr>
              <a:t>	 </a:t>
            </a:r>
            <a:endParaRPr lang="en-US" sz="2800" dirty="0">
              <a:solidFill>
                <a:srgbClr val="FF6600"/>
              </a:solidFill>
            </a:endParaRPr>
          </a:p>
          <a:p>
            <a:pPr lvl="1" algn="l"/>
            <a:endParaRPr lang="en-US" dirty="0">
              <a:solidFill>
                <a:srgbClr val="FF6600"/>
              </a:solidFill>
            </a:endParaRPr>
          </a:p>
          <a:p>
            <a:pPr lvl="1" algn="l"/>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22288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394638" y="1421999"/>
            <a:ext cx="6840000"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Understandi-ng</a:t>
            </a:r>
            <a:r>
              <a:rPr lang="en-US" sz="6000" dirty="0">
                <a:solidFill>
                  <a:srgbClr val="FF6600"/>
                </a:solidFill>
              </a:rPr>
              <a:t> Data</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78678" y="-655317"/>
            <a:ext cx="6858004" cy="8168638"/>
          </a:xfrm>
        </p:spPr>
        <p:txBody>
          <a:bodyPr vert="vert270">
            <a:normAutofit/>
          </a:bodyPr>
          <a:lstStyle/>
          <a:p>
            <a:pPr algn="l"/>
            <a:r>
              <a:rPr lang="en-GB" sz="1400" dirty="0">
                <a:solidFill>
                  <a:srgbClr val="FF6600"/>
                </a:solidFill>
              </a:rPr>
              <a:t>The Cab_Data dataset has 359392 records and 7 columns as shown below.</a:t>
            </a:r>
          </a:p>
          <a:p>
            <a:pPr algn="l"/>
            <a:endParaRPr lang="en-GB" sz="1400" dirty="0">
              <a:solidFill>
                <a:srgbClr val="FF6600"/>
              </a:solidFill>
            </a:endParaRPr>
          </a:p>
          <a:p>
            <a:pPr algn="l"/>
            <a:endParaRPr lang="en-US" sz="1400" dirty="0">
              <a:solidFill>
                <a:srgbClr val="FF6600"/>
              </a:solidFill>
            </a:endParaRPr>
          </a:p>
          <a:p>
            <a:pPr lvl="1" algn="just"/>
            <a:endParaRPr lang="en-US" sz="1400" dirty="0">
              <a:solidFill>
                <a:srgbClr val="FF6600"/>
              </a:solidFill>
            </a:endParaRPr>
          </a:p>
          <a:p>
            <a:pPr algn="l"/>
            <a:r>
              <a:rPr lang="en-GB" sz="1400" dirty="0">
                <a:solidFill>
                  <a:srgbClr val="FF6600"/>
                </a:solidFill>
              </a:rPr>
              <a:t>The City dataset has 20 records and 3 columns as shown below.</a:t>
            </a:r>
          </a:p>
          <a:p>
            <a:pPr algn="l"/>
            <a:endParaRPr lang="en-GB" sz="1400" dirty="0">
              <a:solidFill>
                <a:srgbClr val="FF6600"/>
              </a:solidFill>
            </a:endParaRPr>
          </a:p>
          <a:p>
            <a:pPr algn="l"/>
            <a:endParaRPr lang="en-GB" sz="1400" dirty="0">
              <a:solidFill>
                <a:srgbClr val="FF6600"/>
              </a:solidFill>
            </a:endParaRPr>
          </a:p>
          <a:p>
            <a:pPr algn="l"/>
            <a:endParaRPr lang="en-GB" sz="1400" dirty="0">
              <a:solidFill>
                <a:srgbClr val="FF6600"/>
              </a:solidFill>
            </a:endParaRPr>
          </a:p>
          <a:p>
            <a:pPr algn="l"/>
            <a:r>
              <a:rPr lang="en-GB" sz="1400" dirty="0">
                <a:solidFill>
                  <a:srgbClr val="FF6600"/>
                </a:solidFill>
              </a:rPr>
              <a:t>The Customer_ID dataset has 49171 records and 4 columns as shown below.</a:t>
            </a:r>
          </a:p>
          <a:p>
            <a:pPr algn="l"/>
            <a:endParaRPr lang="en-GB" sz="1400" dirty="0">
              <a:solidFill>
                <a:srgbClr val="FF6600"/>
              </a:solidFill>
            </a:endParaRPr>
          </a:p>
          <a:p>
            <a:pPr algn="l"/>
            <a:endParaRPr lang="en-GB" sz="1400" dirty="0">
              <a:solidFill>
                <a:srgbClr val="FF6600"/>
              </a:solidFill>
            </a:endParaRPr>
          </a:p>
          <a:p>
            <a:pPr algn="l"/>
            <a:endParaRPr lang="en-GB" sz="1400" dirty="0">
              <a:solidFill>
                <a:srgbClr val="FF6600"/>
              </a:solidFill>
            </a:endParaRPr>
          </a:p>
          <a:p>
            <a:pPr algn="l"/>
            <a:r>
              <a:rPr lang="en-GB" sz="1400" dirty="0">
                <a:solidFill>
                  <a:srgbClr val="FF6600"/>
                </a:solidFill>
              </a:rPr>
              <a:t>The Transaction_ID dataset has 440098 records and 3 columns as shown below.</a:t>
            </a:r>
          </a:p>
          <a:p>
            <a:pPr algn="l"/>
            <a:endParaRPr lang="en-US" sz="1400" dirty="0">
              <a:solidFill>
                <a:srgbClr val="FF6600"/>
              </a:solidFill>
            </a:endParaRPr>
          </a:p>
          <a:p>
            <a:pPr algn="l"/>
            <a:endParaRPr lang="en-US" sz="1400" dirty="0">
              <a:solidFill>
                <a:srgbClr val="FF6600"/>
              </a:solidFill>
            </a:endParaRPr>
          </a:p>
          <a:p>
            <a:pPr algn="l"/>
            <a:endParaRPr lang="en-US" sz="1400" dirty="0">
              <a:solidFill>
                <a:srgbClr val="FF6600"/>
              </a:solidFill>
            </a:endParaRPr>
          </a:p>
          <a:p>
            <a:pPr algn="l"/>
            <a:r>
              <a:rPr lang="en-US" sz="1400" dirty="0">
                <a:solidFill>
                  <a:srgbClr val="FF6600"/>
                </a:solidFill>
              </a:rPr>
              <a:t>Note: US Holiday data was downloaded to understand the days off during the year 2016 to 2018. </a:t>
            </a:r>
            <a:r>
              <a:rPr lang="en-GB" sz="1400" dirty="0">
                <a:solidFill>
                  <a:srgbClr val="FF6600"/>
                </a:solidFill>
              </a:rPr>
              <a:t>The Holidays dataset has 57 records and 6 columns as shown below.</a:t>
            </a:r>
            <a:endParaRPr lang="en-US" sz="1400" dirty="0">
              <a:solidFill>
                <a:srgbClr val="FF6600"/>
              </a:solidFill>
            </a:endParaRPr>
          </a:p>
          <a:p>
            <a:pPr algn="l"/>
            <a:endParaRPr lang="en-US" sz="14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5" name="Picture 4">
            <a:extLst>
              <a:ext uri="{FF2B5EF4-FFF2-40B4-BE49-F238E27FC236}">
                <a16:creationId xmlns:a16="http://schemas.microsoft.com/office/drawing/2014/main" id="{D1A90E5C-8C11-4090-9375-2395AC0B1E94}"/>
              </a:ext>
            </a:extLst>
          </p:cNvPr>
          <p:cNvPicPr>
            <a:picLocks noChangeAspect="1"/>
          </p:cNvPicPr>
          <p:nvPr/>
        </p:nvPicPr>
        <p:blipFill>
          <a:blip r:embed="rId3"/>
          <a:stretch>
            <a:fillRect/>
          </a:stretch>
        </p:blipFill>
        <p:spPr>
          <a:xfrm>
            <a:off x="4112455" y="379227"/>
            <a:ext cx="7772400" cy="810553"/>
          </a:xfrm>
          <a:prstGeom prst="rect">
            <a:avLst/>
          </a:prstGeom>
        </p:spPr>
      </p:pic>
      <p:pic>
        <p:nvPicPr>
          <p:cNvPr id="6" name="Picture 5">
            <a:extLst>
              <a:ext uri="{FF2B5EF4-FFF2-40B4-BE49-F238E27FC236}">
                <a16:creationId xmlns:a16="http://schemas.microsoft.com/office/drawing/2014/main" id="{4C4AD1FE-338E-D0A3-A4B6-85FDDB953E46}"/>
              </a:ext>
            </a:extLst>
          </p:cNvPr>
          <p:cNvPicPr>
            <a:picLocks noChangeAspect="1"/>
          </p:cNvPicPr>
          <p:nvPr/>
        </p:nvPicPr>
        <p:blipFill>
          <a:blip r:embed="rId4"/>
          <a:stretch>
            <a:fillRect/>
          </a:stretch>
        </p:blipFill>
        <p:spPr>
          <a:xfrm>
            <a:off x="4112455" y="1551035"/>
            <a:ext cx="3454400" cy="810552"/>
          </a:xfrm>
          <a:prstGeom prst="rect">
            <a:avLst/>
          </a:prstGeom>
        </p:spPr>
      </p:pic>
      <p:pic>
        <p:nvPicPr>
          <p:cNvPr id="7" name="Picture 6">
            <a:extLst>
              <a:ext uri="{FF2B5EF4-FFF2-40B4-BE49-F238E27FC236}">
                <a16:creationId xmlns:a16="http://schemas.microsoft.com/office/drawing/2014/main" id="{5F87483A-137A-4849-356B-80AA128A8438}"/>
              </a:ext>
            </a:extLst>
          </p:cNvPr>
          <p:cNvPicPr>
            <a:picLocks noChangeAspect="1"/>
          </p:cNvPicPr>
          <p:nvPr/>
        </p:nvPicPr>
        <p:blipFill>
          <a:blip r:embed="rId5"/>
          <a:stretch>
            <a:fillRect/>
          </a:stretch>
        </p:blipFill>
        <p:spPr>
          <a:xfrm>
            <a:off x="4112455" y="2880785"/>
            <a:ext cx="4191000" cy="810552"/>
          </a:xfrm>
          <a:prstGeom prst="rect">
            <a:avLst/>
          </a:prstGeom>
        </p:spPr>
      </p:pic>
      <p:pic>
        <p:nvPicPr>
          <p:cNvPr id="8" name="Picture 7">
            <a:extLst>
              <a:ext uri="{FF2B5EF4-FFF2-40B4-BE49-F238E27FC236}">
                <a16:creationId xmlns:a16="http://schemas.microsoft.com/office/drawing/2014/main" id="{9B0ED65B-CD14-5239-C574-35273B5CF180}"/>
              </a:ext>
            </a:extLst>
          </p:cNvPr>
          <p:cNvPicPr>
            <a:picLocks noChangeAspect="1"/>
          </p:cNvPicPr>
          <p:nvPr/>
        </p:nvPicPr>
        <p:blipFill>
          <a:blip r:embed="rId6"/>
          <a:stretch>
            <a:fillRect/>
          </a:stretch>
        </p:blipFill>
        <p:spPr>
          <a:xfrm>
            <a:off x="4112455" y="4210535"/>
            <a:ext cx="3886200" cy="810552"/>
          </a:xfrm>
          <a:prstGeom prst="rect">
            <a:avLst/>
          </a:prstGeom>
        </p:spPr>
      </p:pic>
      <p:pic>
        <p:nvPicPr>
          <p:cNvPr id="10" name="Picture 9">
            <a:extLst>
              <a:ext uri="{FF2B5EF4-FFF2-40B4-BE49-F238E27FC236}">
                <a16:creationId xmlns:a16="http://schemas.microsoft.com/office/drawing/2014/main" id="{60DA7586-E7D5-0F12-06E6-4288641E14C8}"/>
              </a:ext>
            </a:extLst>
          </p:cNvPr>
          <p:cNvPicPr>
            <a:picLocks noChangeAspect="1"/>
          </p:cNvPicPr>
          <p:nvPr/>
        </p:nvPicPr>
        <p:blipFill>
          <a:blip r:embed="rId7"/>
          <a:stretch>
            <a:fillRect/>
          </a:stretch>
        </p:blipFill>
        <p:spPr>
          <a:xfrm>
            <a:off x="4112455" y="5668222"/>
            <a:ext cx="4965700" cy="810551"/>
          </a:xfrm>
          <a:prstGeom prst="rect">
            <a:avLst/>
          </a:prstGeom>
        </p:spPr>
      </p:pic>
    </p:spTree>
    <p:extLst>
      <p:ext uri="{BB962C8B-B14F-4D97-AF65-F5344CB8AC3E}">
        <p14:creationId xmlns:p14="http://schemas.microsoft.com/office/powerpoint/2010/main" val="11231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394638" y="1421999"/>
            <a:ext cx="6840000" cy="3996000"/>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Data Cleaning</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78678" y="-655317"/>
            <a:ext cx="6858004" cy="8168638"/>
          </a:xfrm>
        </p:spPr>
        <p:txBody>
          <a:bodyPr vert="vert270">
            <a:normAutofit/>
          </a:bodyPr>
          <a:lstStyle/>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algn="l"/>
            <a:endParaRPr lang="en-US" sz="1600" dirty="0">
              <a:solidFill>
                <a:srgbClr val="FF6600"/>
              </a:solidFill>
            </a:endParaRPr>
          </a:p>
          <a:p>
            <a:pPr marL="800100" lvl="1" indent="-342900" algn="l">
              <a:buFont typeface="Wingdings" pitchFamily="2" charset="2"/>
              <a:buChar char="Ø"/>
            </a:pPr>
            <a:r>
              <a:rPr lang="en-GB" sz="1600" b="0" i="0" dirty="0">
                <a:solidFill>
                  <a:srgbClr val="FF6600"/>
                </a:solidFill>
                <a:effectLst/>
                <a:latin typeface="Helvetica Neue" panose="02000503000000020004" pitchFamily="2" charset="0"/>
              </a:rPr>
              <a:t>There are no missing values in any of the datasets.</a:t>
            </a:r>
          </a:p>
          <a:p>
            <a:pPr marL="800100" lvl="1" indent="-342900" algn="l">
              <a:buFont typeface="Wingdings" pitchFamily="2" charset="2"/>
              <a:buChar char="Ø"/>
            </a:pPr>
            <a:r>
              <a:rPr lang="en-GB" sz="1600" b="0" i="0" dirty="0">
                <a:solidFill>
                  <a:srgbClr val="FF6600"/>
                </a:solidFill>
                <a:effectLst/>
                <a:latin typeface="Helvetica Neue" panose="02000503000000020004" pitchFamily="2" charset="0"/>
              </a:rPr>
              <a:t>Date of Travel variable was converted from int64 to datetime datatype in Cab_Data dataset.</a:t>
            </a:r>
          </a:p>
          <a:p>
            <a:pPr marL="800100" lvl="1" indent="-342900" algn="l">
              <a:buFont typeface="Wingdings" pitchFamily="2" charset="2"/>
              <a:buChar char="Ø"/>
            </a:pPr>
            <a:r>
              <a:rPr lang="en-GB" sz="1600" b="0" i="0" dirty="0">
                <a:solidFill>
                  <a:srgbClr val="FF6600"/>
                </a:solidFill>
                <a:effectLst/>
                <a:latin typeface="Helvetica Neue" panose="02000503000000020004" pitchFamily="2" charset="0"/>
              </a:rPr>
              <a:t>Population and Users variables were converted to int64 datatype in City dataset.</a:t>
            </a:r>
          </a:p>
          <a:p>
            <a:pPr marL="800100" lvl="1" indent="-342900" algn="l">
              <a:buFont typeface="Wingdings" pitchFamily="2" charset="2"/>
              <a:buChar char="Ø"/>
            </a:pPr>
            <a:r>
              <a:rPr lang="en-GB" sz="1600" b="0" i="0" dirty="0">
                <a:solidFill>
                  <a:srgbClr val="FF6600"/>
                </a:solidFill>
                <a:effectLst/>
                <a:latin typeface="Helvetica Neue" panose="02000503000000020004" pitchFamily="2" charset="0"/>
              </a:rPr>
              <a:t>Datatypes of the variables on Customer_ID and Transaction_ID datasets looks fine.</a:t>
            </a:r>
          </a:p>
          <a:p>
            <a:pPr marL="800100" lvl="1" indent="-342900" algn="l">
              <a:buFont typeface="Wingdings" pitchFamily="2" charset="2"/>
              <a:buChar char="Ø"/>
            </a:pPr>
            <a:r>
              <a:rPr lang="en-GB" sz="1600" b="0" i="0" dirty="0">
                <a:solidFill>
                  <a:srgbClr val="FF6600"/>
                </a:solidFill>
                <a:effectLst/>
                <a:latin typeface="Helvetica Neue" panose="02000503000000020004" pitchFamily="2" charset="0"/>
              </a:rPr>
              <a:t>There were no duplicate data in any of the datasets.</a:t>
            </a:r>
            <a:endParaRPr lang="en-GB" sz="1600" dirty="0">
              <a:solidFill>
                <a:srgbClr val="FF6600"/>
              </a:solidFill>
              <a:latin typeface="Helvetica Neue" panose="02000503000000020004" pitchFamily="2" charset="0"/>
            </a:endParaRPr>
          </a:p>
          <a:p>
            <a:pPr marL="800100" lvl="1" indent="-342900" algn="l">
              <a:buFont typeface="Wingdings" pitchFamily="2" charset="2"/>
              <a:buChar char="Ø"/>
            </a:pPr>
            <a:r>
              <a:rPr lang="en-GB" sz="1600" dirty="0">
                <a:solidFill>
                  <a:srgbClr val="FF6600"/>
                </a:solidFill>
                <a:latin typeface="Helvetica Neue" panose="02000503000000020004" pitchFamily="2" charset="0"/>
              </a:rPr>
              <a:t>Year and Month were extracted from Date of Travel variable in Cab_Data dataset</a:t>
            </a:r>
            <a:endParaRPr lang="en-US" sz="1600" dirty="0">
              <a:solidFill>
                <a:srgbClr val="FF6600"/>
              </a:solidFill>
            </a:endParaRPr>
          </a:p>
          <a:p>
            <a:pPr algn="l"/>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337401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394638" y="1421999"/>
            <a:ext cx="6840000" cy="3996000"/>
          </a:xfrm>
          <a:solidFill>
            <a:srgbClr val="3B3B3B"/>
          </a:solidFill>
        </p:spPr>
        <p:txBody>
          <a:bodyPr vert="vert270" anchor="t" anchorCtr="0"/>
          <a:lstStyle/>
          <a:p>
            <a:br>
              <a:rPr lang="en-US" dirty="0"/>
            </a:br>
            <a:br>
              <a:rPr lang="en-US" dirty="0"/>
            </a:br>
            <a:br>
              <a:rPr lang="en-US" dirty="0"/>
            </a:br>
            <a:r>
              <a:rPr lang="en-US" b="1" dirty="0">
                <a:solidFill>
                  <a:srgbClr val="FF6600"/>
                </a:solidFill>
              </a:rPr>
              <a:t>Master</a:t>
            </a:r>
            <a:r>
              <a:rPr lang="en-US" sz="6000" dirty="0">
                <a:solidFill>
                  <a:srgbClr val="FF6600"/>
                </a:solidFill>
              </a:rPr>
              <a:t> Data</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678678" y="-655317"/>
            <a:ext cx="6858004" cy="8168638"/>
          </a:xfrm>
        </p:spPr>
        <p:txBody>
          <a:bodyPr vert="vert270">
            <a:normAutofit/>
          </a:bodyPr>
          <a:lstStyle/>
          <a:p>
            <a:pPr algn="l"/>
            <a:endParaRPr lang="en-GB" sz="1600" b="0" i="0" dirty="0">
              <a:solidFill>
                <a:srgbClr val="FF6600"/>
              </a:solidFill>
              <a:effectLst/>
            </a:endParaRPr>
          </a:p>
          <a:p>
            <a:pPr algn="l"/>
            <a:endParaRPr lang="en-GB" sz="1600" dirty="0">
              <a:solidFill>
                <a:srgbClr val="FF6600"/>
              </a:solidFill>
            </a:endParaRPr>
          </a:p>
          <a:p>
            <a:pPr algn="l"/>
            <a:endParaRPr lang="en-GB" sz="1600" b="0" i="0" dirty="0">
              <a:solidFill>
                <a:srgbClr val="FF6600"/>
              </a:solidFill>
              <a:effectLst/>
            </a:endParaRPr>
          </a:p>
          <a:p>
            <a:pPr algn="l"/>
            <a:endParaRPr lang="en-GB" sz="1600" b="0" i="0" dirty="0">
              <a:solidFill>
                <a:srgbClr val="FF6600"/>
              </a:solidFill>
              <a:effectLst/>
            </a:endParaRPr>
          </a:p>
          <a:p>
            <a:pPr algn="l"/>
            <a:endParaRPr lang="en-GB" sz="1600" dirty="0">
              <a:solidFill>
                <a:srgbClr val="FF6600"/>
              </a:solidFill>
            </a:endParaRPr>
          </a:p>
          <a:p>
            <a:pPr algn="l"/>
            <a:endParaRPr lang="en-GB" sz="1600" b="0" i="0" dirty="0">
              <a:solidFill>
                <a:srgbClr val="FF6600"/>
              </a:solidFill>
              <a:effectLst/>
            </a:endParaRPr>
          </a:p>
          <a:p>
            <a:pPr algn="l"/>
            <a:endParaRPr lang="en-GB" sz="1600" dirty="0">
              <a:solidFill>
                <a:srgbClr val="FF6600"/>
              </a:solidFill>
            </a:endParaRPr>
          </a:p>
          <a:p>
            <a:pPr lvl="1" algn="l"/>
            <a:r>
              <a:rPr lang="en-GB" sz="1600" b="0" i="0" dirty="0">
                <a:solidFill>
                  <a:srgbClr val="FF6600"/>
                </a:solidFill>
                <a:effectLst/>
              </a:rPr>
              <a:t>1. Transaction ID variable is the common key on Cab_Data and Transaction_ID datasets. Hence, Cab_Data and Transaction_ID datasets can be combined by using Transaction ID variable.</a:t>
            </a:r>
          </a:p>
          <a:p>
            <a:pPr lvl="1" algn="l"/>
            <a:r>
              <a:rPr lang="en-GB" sz="1600" b="0" i="0" dirty="0">
                <a:solidFill>
                  <a:srgbClr val="FF6600"/>
                </a:solidFill>
                <a:effectLst/>
              </a:rPr>
              <a:t>2. Customer ID variable is the common key on Transaction_ID and Customer_ID datasets. Hence, Transaction_ID and Customer_ID datasets can be combined by using Customer ID variable.</a:t>
            </a:r>
          </a:p>
          <a:p>
            <a:pPr lvl="1" algn="l"/>
            <a:r>
              <a:rPr lang="en-GB" sz="1600" b="0" i="0" dirty="0">
                <a:solidFill>
                  <a:srgbClr val="FF6600"/>
                </a:solidFill>
                <a:effectLst/>
              </a:rPr>
              <a:t>3. City variable is the common key on Cab_Data and City datasets. Hence, Cab_Data and City datasets can be combined using City variable.</a:t>
            </a:r>
          </a:p>
          <a:p>
            <a:pPr lvl="1" algn="l"/>
            <a:endParaRPr lang="en-GB" sz="1600" dirty="0">
              <a:solidFill>
                <a:srgbClr val="FF6600"/>
              </a:solidFill>
            </a:endParaRPr>
          </a:p>
          <a:p>
            <a:pPr lvl="1" algn="l"/>
            <a:r>
              <a:rPr lang="en-GB" sz="1600" dirty="0">
                <a:solidFill>
                  <a:srgbClr val="FF6600"/>
                </a:solidFill>
              </a:rPr>
              <a:t>Master dataset is shown below.</a:t>
            </a:r>
          </a:p>
          <a:p>
            <a:pPr algn="l"/>
            <a:endParaRPr lang="en-GB" sz="1600" dirty="0">
              <a:solidFill>
                <a:srgbClr val="FF6600"/>
              </a:solidFill>
            </a:endParaRPr>
          </a:p>
          <a:p>
            <a:pPr algn="l"/>
            <a:endParaRPr lang="en-US" sz="1600" dirty="0">
              <a:solidFill>
                <a:srgbClr val="FF6600"/>
              </a:solidFill>
            </a:endParaRPr>
          </a:p>
          <a:p>
            <a:endParaRPr lang="en-US" sz="1600"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6" name="Picture 5">
            <a:extLst>
              <a:ext uri="{FF2B5EF4-FFF2-40B4-BE49-F238E27FC236}">
                <a16:creationId xmlns:a16="http://schemas.microsoft.com/office/drawing/2014/main" id="{53BC1D29-0E6A-6CCE-D977-62877137C8F4}"/>
              </a:ext>
            </a:extLst>
          </p:cNvPr>
          <p:cNvPicPr>
            <a:picLocks noChangeAspect="1"/>
          </p:cNvPicPr>
          <p:nvPr/>
        </p:nvPicPr>
        <p:blipFill>
          <a:blip r:embed="rId3"/>
          <a:stretch>
            <a:fillRect/>
          </a:stretch>
        </p:blipFill>
        <p:spPr>
          <a:xfrm>
            <a:off x="4219533" y="4895557"/>
            <a:ext cx="7772400" cy="1744394"/>
          </a:xfrm>
          <a:prstGeom prst="rect">
            <a:avLst/>
          </a:prstGeom>
        </p:spPr>
      </p:pic>
      <p:pic>
        <p:nvPicPr>
          <p:cNvPr id="7" name="Picture 6">
            <a:extLst>
              <a:ext uri="{FF2B5EF4-FFF2-40B4-BE49-F238E27FC236}">
                <a16:creationId xmlns:a16="http://schemas.microsoft.com/office/drawing/2014/main" id="{137A161A-C183-6806-C321-2ADF4FE717C1}"/>
              </a:ext>
            </a:extLst>
          </p:cNvPr>
          <p:cNvPicPr>
            <a:picLocks noChangeAspect="1"/>
          </p:cNvPicPr>
          <p:nvPr/>
        </p:nvPicPr>
        <p:blipFill>
          <a:blip r:embed="rId4"/>
          <a:stretch>
            <a:fillRect/>
          </a:stretch>
        </p:blipFill>
        <p:spPr>
          <a:xfrm>
            <a:off x="4219533" y="218049"/>
            <a:ext cx="7772400" cy="2145323"/>
          </a:xfrm>
          <a:prstGeom prst="rect">
            <a:avLst/>
          </a:prstGeom>
        </p:spPr>
      </p:pic>
    </p:spTree>
    <p:extLst>
      <p:ext uri="{BB962C8B-B14F-4D97-AF65-F5344CB8AC3E}">
        <p14:creationId xmlns:p14="http://schemas.microsoft.com/office/powerpoint/2010/main" val="20561137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Office Theme</Template>
  <TotalTime>4397</TotalTime>
  <Words>2212</Words>
  <Application>Microsoft Macintosh PowerPoint</Application>
  <PresentationFormat>Widescreen</PresentationFormat>
  <Paragraphs>380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Helvetica Neue</vt:lpstr>
      <vt:lpstr>Lato Extended</vt:lpstr>
      <vt:lpstr>Wingdings</vt:lpstr>
      <vt:lpstr>Office Theme</vt:lpstr>
      <vt:lpstr>PowerPoint Presentation</vt:lpstr>
      <vt:lpstr>   Agenda</vt:lpstr>
      <vt:lpstr>   Executive Summary</vt:lpstr>
      <vt:lpstr>   Problem Statement</vt:lpstr>
      <vt:lpstr>   Data Details</vt:lpstr>
      <vt:lpstr>  Exploratory Data Analysis Approach</vt:lpstr>
      <vt:lpstr>   Understandi-ng Data</vt:lpstr>
      <vt:lpstr>   Data Cleaning</vt:lpstr>
      <vt:lpstr>   Master Data</vt:lpstr>
      <vt:lpstr>   Outlier Detection</vt:lpstr>
      <vt:lpstr>   Data Visualization</vt:lpstr>
      <vt:lpstr>   Data Visualization - cont</vt:lpstr>
      <vt:lpstr>   Data Visualization - cont</vt:lpstr>
      <vt:lpstr>   Data Visualization - cont</vt:lpstr>
      <vt:lpstr>   Data Visualization - cont</vt:lpstr>
      <vt:lpstr>   Data Visualization - cont</vt:lpstr>
      <vt:lpstr>   Data Visualization - cont</vt:lpstr>
      <vt:lpstr>   Data Visualization - cont</vt:lpstr>
      <vt:lpstr>   Data Visualization - cont</vt:lpstr>
      <vt:lpstr>   Data Visualization - cont</vt:lpstr>
      <vt:lpstr>   Data Visualization - cont</vt:lpstr>
      <vt:lpstr>   EDA Summary</vt:lpstr>
      <vt:lpstr>Hypothesis</vt:lpstr>
      <vt:lpstr>Hypothesis</vt:lpstr>
      <vt:lpstr>Hypothesis</vt:lpstr>
      <vt:lpstr>Hypothesis</vt:lpstr>
      <vt:lpstr>Hypothesis</vt:lpstr>
      <vt:lpstr>Hypothesis</vt:lpstr>
      <vt:lpstr>Hypothesis</vt:lpstr>
      <vt:lpstr>Hypothesis</vt:lpstr>
      <vt:lpstr>   Recommendations</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 Dadariya</dc:creator>
  <cp:lastModifiedBy>Aditi Dadariya</cp:lastModifiedBy>
  <cp:revision>36</cp:revision>
  <dcterms:created xsi:type="dcterms:W3CDTF">2023-05-14T21:53:25Z</dcterms:created>
  <dcterms:modified xsi:type="dcterms:W3CDTF">2023-05-21T13:59:10Z</dcterms:modified>
</cp:coreProperties>
</file>